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6" r:id="rId4"/>
  </p:sldMasterIdLst>
  <p:notesMasterIdLst>
    <p:notesMasterId r:id="rId32"/>
  </p:notesMasterIdLst>
  <p:sldIdLst>
    <p:sldId id="330" r:id="rId5"/>
    <p:sldId id="331" r:id="rId6"/>
    <p:sldId id="304" r:id="rId7"/>
    <p:sldId id="316" r:id="rId8"/>
    <p:sldId id="315" r:id="rId9"/>
    <p:sldId id="285" r:id="rId10"/>
    <p:sldId id="312" r:id="rId11"/>
    <p:sldId id="301" r:id="rId12"/>
    <p:sldId id="317" r:id="rId13"/>
    <p:sldId id="318" r:id="rId14"/>
    <p:sldId id="319" r:id="rId15"/>
    <p:sldId id="320" r:id="rId16"/>
    <p:sldId id="327" r:id="rId17"/>
    <p:sldId id="322" r:id="rId18"/>
    <p:sldId id="323" r:id="rId19"/>
    <p:sldId id="324" r:id="rId20"/>
    <p:sldId id="325" r:id="rId21"/>
    <p:sldId id="299" r:id="rId22"/>
    <p:sldId id="300" r:id="rId23"/>
    <p:sldId id="305" r:id="rId24"/>
    <p:sldId id="306" r:id="rId25"/>
    <p:sldId id="307" r:id="rId26"/>
    <p:sldId id="308" r:id="rId27"/>
    <p:sldId id="309" r:id="rId28"/>
    <p:sldId id="310" r:id="rId29"/>
    <p:sldId id="311" r:id="rId30"/>
    <p:sldId id="313" r:id="rId31"/>
  </p:sldIdLst>
  <p:sldSz cx="20104100" cy="11309350"/>
  <p:notesSz cx="20104100" cy="1130935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s" id="{F2E694B6-4158-4BC5-B7B7-6DE6C614F84F}">
          <p14:sldIdLst>
            <p14:sldId id="330"/>
            <p14:sldId id="331"/>
          </p14:sldIdLst>
        </p14:section>
        <p14:section name="Main slides" id="{15C6A14B-AD49-4793-A785-F4A2F358EEE1}">
          <p14:sldIdLst>
            <p14:sldId id="304"/>
            <p14:sldId id="316"/>
            <p14:sldId id="315"/>
            <p14:sldId id="285"/>
            <p14:sldId id="312"/>
            <p14:sldId id="301"/>
            <p14:sldId id="317"/>
            <p14:sldId id="318"/>
            <p14:sldId id="319"/>
            <p14:sldId id="320"/>
            <p14:sldId id="327"/>
            <p14:sldId id="322"/>
            <p14:sldId id="323"/>
            <p14:sldId id="324"/>
            <p14:sldId id="325"/>
            <p14:sldId id="299"/>
          </p14:sldIdLst>
        </p14:section>
        <p14:section name="Closing" id="{14C748DA-7505-4210-B803-AB1E56242E58}">
          <p14:sldIdLst>
            <p14:sldId id="300"/>
          </p14:sldIdLst>
        </p14:section>
        <p14:section name="Jurisdiction slides" id="{CEBF0C68-0772-454A-AB14-F75029329EA9}">
          <p14:sldIdLst>
            <p14:sldId id="305"/>
            <p14:sldId id="306"/>
            <p14:sldId id="307"/>
            <p14:sldId id="308"/>
            <p14:sldId id="309"/>
            <p14:sldId id="310"/>
            <p14:sldId id="311"/>
            <p14:sldId id="313"/>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9ACA"/>
    <a:srgbClr val="6098C9"/>
    <a:srgbClr val="2D858D"/>
    <a:srgbClr val="BFDBDF"/>
    <a:srgbClr val="E5F0EF"/>
    <a:srgbClr val="97D1C4"/>
    <a:srgbClr val="27535F"/>
    <a:srgbClr val="5C2C84"/>
    <a:srgbClr val="C8BBE1"/>
    <a:srgbClr val="4B2C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2" d="100"/>
          <a:sy n="42" d="100"/>
        </p:scale>
        <p:origin x="540" y="68"/>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B78645F2-12DC-4541-AB9E-74F342BA2816}" type="datetimeFigureOut">
              <a:rPr lang="en-AU" smtClean="0"/>
              <a:t>8/10/2026</a:t>
            </a:fld>
            <a:endParaRPr lang="en-AU"/>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AB567578-EF78-4F58-9240-941032ACF0C7}" type="slidenum">
              <a:rPr lang="en-AU" smtClean="0"/>
              <a:t>‹#›</a:t>
            </a:fld>
            <a:endParaRPr lang="en-AU"/>
          </a:p>
        </p:txBody>
      </p:sp>
    </p:spTree>
    <p:extLst>
      <p:ext uri="{BB962C8B-B14F-4D97-AF65-F5344CB8AC3E}">
        <p14:creationId xmlns:p14="http://schemas.microsoft.com/office/powerpoint/2010/main" val="3611888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2F868-AD1D-FF29-3AE3-88F914EB4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5862C-CCE4-5A00-807C-78FBA848E5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4269C9-192F-4409-261B-4A62D3564C3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93391C2-CDC8-916F-CD46-DD20EB8FF516}"/>
              </a:ext>
            </a:extLst>
          </p:cNvPr>
          <p:cNvSpPr>
            <a:spLocks noGrp="1"/>
          </p:cNvSpPr>
          <p:nvPr>
            <p:ph type="sldNum" sz="quarter" idx="5"/>
          </p:nvPr>
        </p:nvSpPr>
        <p:spPr/>
        <p:txBody>
          <a:bodyPr/>
          <a:lstStyle/>
          <a:p>
            <a:fld id="{222E1FC6-5695-4008-82EE-3A242D79C213}" type="slidenum">
              <a:rPr lang="en-AU" smtClean="0"/>
              <a:t>1</a:t>
            </a:fld>
            <a:endParaRPr lang="en-AU"/>
          </a:p>
        </p:txBody>
      </p:sp>
    </p:spTree>
    <p:extLst>
      <p:ext uri="{BB962C8B-B14F-4D97-AF65-F5344CB8AC3E}">
        <p14:creationId xmlns:p14="http://schemas.microsoft.com/office/powerpoint/2010/main" val="1171981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45BA8-7C75-A6E8-1CEA-C9D6042ADC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8CFFD9-A505-9B00-DF6C-E4E2757F9E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D686D-C054-91B9-B60A-1626A199307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516F6D3-80CD-97B2-CCCB-CA8D4FCAA59A}"/>
              </a:ext>
            </a:extLst>
          </p:cNvPr>
          <p:cNvSpPr>
            <a:spLocks noGrp="1"/>
          </p:cNvSpPr>
          <p:nvPr>
            <p:ph type="sldNum" sz="quarter" idx="5"/>
          </p:nvPr>
        </p:nvSpPr>
        <p:spPr/>
        <p:txBody>
          <a:bodyPr/>
          <a:lstStyle/>
          <a:p>
            <a:fld id="{222E1FC6-5695-4008-82EE-3A242D79C213}" type="slidenum">
              <a:rPr lang="en-AU" smtClean="0"/>
              <a:t>2</a:t>
            </a:fld>
            <a:endParaRPr lang="en-AU"/>
          </a:p>
        </p:txBody>
      </p:sp>
    </p:spTree>
    <p:extLst>
      <p:ext uri="{BB962C8B-B14F-4D97-AF65-F5344CB8AC3E}">
        <p14:creationId xmlns:p14="http://schemas.microsoft.com/office/powerpoint/2010/main" val="2890993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Note: 1972 is when legislation and related policies of child removal were largely repealed, although removals are commonly described as extending into the 1970s in some places.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On overlap: Just over half of survivors (around 1 in 2) are also counted as descendants, while a much smaller share of descendants (around 1 in 16) are also counted as survivors</a:t>
            </a:r>
          </a:p>
          <a:p>
            <a:endParaRPr lang="en-AU"/>
          </a:p>
        </p:txBody>
      </p:sp>
      <p:sp>
        <p:nvSpPr>
          <p:cNvPr id="4" name="Slide Number Placeholder 3"/>
          <p:cNvSpPr>
            <a:spLocks noGrp="1"/>
          </p:cNvSpPr>
          <p:nvPr>
            <p:ph type="sldNum" sz="quarter" idx="5"/>
          </p:nvPr>
        </p:nvSpPr>
        <p:spPr/>
        <p:txBody>
          <a:bodyPr/>
          <a:lstStyle/>
          <a:p>
            <a:fld id="{AB567578-EF78-4F58-9240-941032ACF0C7}" type="slidenum">
              <a:rPr lang="en-AU" smtClean="0"/>
              <a:t>5</a:t>
            </a:fld>
            <a:endParaRPr lang="en-AU"/>
          </a:p>
        </p:txBody>
      </p:sp>
    </p:spTree>
    <p:extLst>
      <p:ext uri="{BB962C8B-B14F-4D97-AF65-F5344CB8AC3E}">
        <p14:creationId xmlns:p14="http://schemas.microsoft.com/office/powerpoint/2010/main" val="3451416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28855-90B1-0A0A-6411-15E12E9BB9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7835E-D53B-BC2D-621F-9A34D52A8C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21AEC-5692-DA6E-479A-CAD13F3C8CDD}"/>
              </a:ext>
            </a:extLst>
          </p:cNvPr>
          <p:cNvSpPr>
            <a:spLocks noGrp="1"/>
          </p:cNvSpPr>
          <p:nvPr>
            <p:ph type="body" idx="1"/>
          </p:nvPr>
        </p:nvSpPr>
        <p:spPr/>
        <p:txBody>
          <a:bodyPr/>
          <a:lstStyle/>
          <a:p>
            <a:r>
              <a:rPr lang="en-AU" sz="1600"/>
              <a:t>Note: populations not in-scope of the survey include long-term residents of non-private dwellings, such as prisons and residential aged care facilities.</a:t>
            </a:r>
          </a:p>
        </p:txBody>
      </p:sp>
      <p:sp>
        <p:nvSpPr>
          <p:cNvPr id="4" name="Slide Number Placeholder 3">
            <a:extLst>
              <a:ext uri="{FF2B5EF4-FFF2-40B4-BE49-F238E27FC236}">
                <a16:creationId xmlns:a16="http://schemas.microsoft.com/office/drawing/2014/main" id="{DE1329FE-EF48-3A37-3A08-FF5292C98E9E}"/>
              </a:ext>
            </a:extLst>
          </p:cNvPr>
          <p:cNvSpPr>
            <a:spLocks noGrp="1"/>
          </p:cNvSpPr>
          <p:nvPr>
            <p:ph type="sldNum" sz="quarter" idx="5"/>
          </p:nvPr>
        </p:nvSpPr>
        <p:spPr/>
        <p:txBody>
          <a:bodyPr/>
          <a:lstStyle/>
          <a:p>
            <a:fld id="{521714B8-B08E-4E57-84A6-DD2FBE2BE43E}" type="slidenum">
              <a:rPr lang="en-AU" smtClean="0"/>
              <a:t>8</a:t>
            </a:fld>
            <a:endParaRPr lang="en-AU"/>
          </a:p>
        </p:txBody>
      </p:sp>
    </p:spTree>
    <p:extLst>
      <p:ext uri="{BB962C8B-B14F-4D97-AF65-F5344CB8AC3E}">
        <p14:creationId xmlns:p14="http://schemas.microsoft.com/office/powerpoint/2010/main" val="4010413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Note: </a:t>
            </a:r>
            <a:r>
              <a:rPr lang="en-AU" sz="1200" b="0" i="0" kern="1200">
                <a:solidFill>
                  <a:schemeClr val="tx1"/>
                </a:solidFill>
                <a:effectLst/>
                <a:latin typeface="+mn-lt"/>
                <a:ea typeface="+mn-ea"/>
                <a:cs typeface="+mn-cs"/>
              </a:rPr>
              <a:t>Substances here refer to various drugs used for non-medical purposes, including legal and illicit drugs.</a:t>
            </a:r>
          </a:p>
        </p:txBody>
      </p:sp>
      <p:sp>
        <p:nvSpPr>
          <p:cNvPr id="4" name="Slide Number Placeholder 3"/>
          <p:cNvSpPr>
            <a:spLocks noGrp="1"/>
          </p:cNvSpPr>
          <p:nvPr>
            <p:ph type="sldNum" sz="quarter" idx="5"/>
          </p:nvPr>
        </p:nvSpPr>
        <p:spPr/>
        <p:txBody>
          <a:bodyPr/>
          <a:lstStyle/>
          <a:p>
            <a:fld id="{AB567578-EF78-4F58-9240-941032ACF0C7}" type="slidenum">
              <a:rPr lang="en-AU" smtClean="0"/>
              <a:t>12</a:t>
            </a:fld>
            <a:endParaRPr lang="en-AU"/>
          </a:p>
        </p:txBody>
      </p:sp>
    </p:spTree>
    <p:extLst>
      <p:ext uri="{BB962C8B-B14F-4D97-AF65-F5344CB8AC3E}">
        <p14:creationId xmlns:p14="http://schemas.microsoft.com/office/powerpoint/2010/main" val="2664430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04777-809E-E579-9CE5-AB1F5A774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3DB61-5017-2FB1-659C-4D3EE31FFC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A2A4EC-2A59-E8D6-9DFD-6A8B09C8E47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8ADBAAD-EFE7-78C5-B972-27334500A8BF}"/>
              </a:ext>
            </a:extLst>
          </p:cNvPr>
          <p:cNvSpPr>
            <a:spLocks noGrp="1"/>
          </p:cNvSpPr>
          <p:nvPr>
            <p:ph type="sldNum" sz="quarter" idx="5"/>
          </p:nvPr>
        </p:nvSpPr>
        <p:spPr/>
        <p:txBody>
          <a:bodyPr/>
          <a:lstStyle/>
          <a:p>
            <a:fld id="{AB567578-EF78-4F58-9240-941032ACF0C7}" type="slidenum">
              <a:rPr lang="en-AU" smtClean="0"/>
              <a:t>13</a:t>
            </a:fld>
            <a:endParaRPr lang="en-AU"/>
          </a:p>
        </p:txBody>
      </p:sp>
    </p:spTree>
    <p:extLst>
      <p:ext uri="{BB962C8B-B14F-4D97-AF65-F5344CB8AC3E}">
        <p14:creationId xmlns:p14="http://schemas.microsoft.com/office/powerpoint/2010/main" val="2637468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nSpc>
                <a:spcPct val="100000"/>
              </a:lnSpc>
              <a:buFont typeface="Arial" panose="020B0604020202020204" pitchFamily="34" charset="0"/>
              <a:buChar char="•"/>
            </a:pPr>
            <a:r>
              <a:rPr lang="en-AU" sz="1200"/>
              <a:t>2× PDF reports</a:t>
            </a:r>
          </a:p>
          <a:p>
            <a:pPr marL="1143000" lvl="1" indent="-457200">
              <a:lnSpc>
                <a:spcPct val="100000"/>
              </a:lnSpc>
            </a:pPr>
            <a:r>
              <a:rPr lang="en-AU" sz="1200"/>
              <a:t>1× report on survivors</a:t>
            </a:r>
          </a:p>
          <a:p>
            <a:pPr marL="1143000" lvl="1" indent="-457200">
              <a:lnSpc>
                <a:spcPct val="100000"/>
              </a:lnSpc>
            </a:pPr>
            <a:r>
              <a:rPr lang="en-AU" sz="1200"/>
              <a:t>1× report on descendants</a:t>
            </a:r>
          </a:p>
          <a:p>
            <a:pPr marL="457200" indent="-457200">
              <a:lnSpc>
                <a:spcPct val="100000"/>
              </a:lnSpc>
              <a:buFont typeface="Arial" panose="020B0604020202020204" pitchFamily="34" charset="0"/>
              <a:buChar char="•"/>
            </a:pPr>
            <a:endParaRPr lang="en-AU" sz="1200"/>
          </a:p>
          <a:p>
            <a:pPr marL="457200" indent="-457200">
              <a:lnSpc>
                <a:spcPct val="100000"/>
              </a:lnSpc>
              <a:buFont typeface="Arial" panose="020B0604020202020204" pitchFamily="34" charset="0"/>
              <a:buChar char="•"/>
            </a:pPr>
            <a:r>
              <a:rPr lang="en-AU" sz="1200"/>
              <a:t>11× PDF fact sheets</a:t>
            </a:r>
          </a:p>
          <a:p>
            <a:pPr marL="1143000" lvl="1" indent="-457200">
              <a:lnSpc>
                <a:spcPct val="100000"/>
              </a:lnSpc>
            </a:pPr>
            <a:r>
              <a:rPr lang="en-AU" sz="1200"/>
              <a:t>1× summary on survivors</a:t>
            </a:r>
          </a:p>
          <a:p>
            <a:pPr marL="1143000" lvl="1" indent="-457200">
              <a:lnSpc>
                <a:spcPct val="100000"/>
              </a:lnSpc>
            </a:pPr>
            <a:r>
              <a:rPr lang="en-AU" sz="1200"/>
              <a:t>1× summary on descendants</a:t>
            </a:r>
          </a:p>
          <a:p>
            <a:pPr marL="1143000" lvl="1" indent="-457200">
              <a:lnSpc>
                <a:spcPct val="100000"/>
              </a:lnSpc>
            </a:pPr>
            <a:r>
              <a:rPr lang="en-AU" sz="1200"/>
              <a:t>7× state and territory-level infographic</a:t>
            </a:r>
          </a:p>
          <a:p>
            <a:pPr marL="1143000" lvl="1" indent="-457200">
              <a:lnSpc>
                <a:spcPct val="100000"/>
              </a:lnSpc>
            </a:pPr>
            <a:r>
              <a:rPr lang="en-AU" sz="1200"/>
              <a:t>1× matching infographic for Australia</a:t>
            </a:r>
          </a:p>
          <a:p>
            <a:pPr marL="1143000" lvl="1" indent="-457200">
              <a:lnSpc>
                <a:spcPct val="100000"/>
              </a:lnSpc>
            </a:pPr>
            <a:r>
              <a:rPr lang="en-AU" sz="1200"/>
              <a:t>1× interpretation guide</a:t>
            </a:r>
          </a:p>
          <a:p>
            <a:pPr marL="1143000" lvl="1" indent="-457200">
              <a:lnSpc>
                <a:spcPct val="100000"/>
              </a:lnSpc>
            </a:pPr>
            <a:endParaRPr lang="en-AU" sz="1200"/>
          </a:p>
          <a:p>
            <a:pPr marL="457200" indent="-457200">
              <a:lnSpc>
                <a:spcPct val="100000"/>
              </a:lnSpc>
              <a:buFont typeface="Arial" panose="020B0604020202020204" pitchFamily="34" charset="0"/>
              <a:buChar char="•"/>
            </a:pPr>
            <a:r>
              <a:rPr lang="en-AU" sz="1200"/>
              <a:t>1× web report (hosting both PDF reports and the fact sheets)</a:t>
            </a:r>
          </a:p>
          <a:p>
            <a:pPr marL="1143000" lvl="1" indent="-457200">
              <a:lnSpc>
                <a:spcPct val="100000"/>
              </a:lnSpc>
            </a:pPr>
            <a:r>
              <a:rPr lang="en-AU" sz="1200"/>
              <a:t>1× chapter on survivors (adapted from PDF report)</a:t>
            </a:r>
          </a:p>
          <a:p>
            <a:pPr marL="1143000" lvl="1" indent="-457200">
              <a:lnSpc>
                <a:spcPct val="100000"/>
              </a:lnSpc>
            </a:pPr>
            <a:r>
              <a:rPr lang="en-AU" sz="1200"/>
              <a:t>1× chapter on descendants (adapted from PDF report)</a:t>
            </a:r>
          </a:p>
          <a:p>
            <a:pPr marL="1143000" lvl="1" indent="-457200">
              <a:lnSpc>
                <a:spcPct val="100000"/>
              </a:lnSpc>
            </a:pPr>
            <a:r>
              <a:rPr lang="en-AU" sz="1200"/>
              <a:t>1× downloadable Excel tables file</a:t>
            </a:r>
          </a:p>
          <a:p>
            <a:endParaRPr lang="en-AU"/>
          </a:p>
        </p:txBody>
      </p:sp>
      <p:sp>
        <p:nvSpPr>
          <p:cNvPr id="4" name="Slide Number Placeholder 3"/>
          <p:cNvSpPr>
            <a:spLocks noGrp="1"/>
          </p:cNvSpPr>
          <p:nvPr>
            <p:ph type="sldNum" sz="quarter" idx="5"/>
          </p:nvPr>
        </p:nvSpPr>
        <p:spPr/>
        <p:txBody>
          <a:bodyPr/>
          <a:lstStyle/>
          <a:p>
            <a:fld id="{AB567578-EF78-4F58-9240-941032ACF0C7}" type="slidenum">
              <a:rPr lang="en-AU" smtClean="0"/>
              <a:t>18</a:t>
            </a:fld>
            <a:endParaRPr lang="en-AU"/>
          </a:p>
        </p:txBody>
      </p:sp>
    </p:spTree>
    <p:extLst>
      <p:ext uri="{BB962C8B-B14F-4D97-AF65-F5344CB8AC3E}">
        <p14:creationId xmlns:p14="http://schemas.microsoft.com/office/powerpoint/2010/main" val="2303363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Note: Statistics for the ACT were combined with NSW as they could not be published individually.</a:t>
            </a:r>
          </a:p>
        </p:txBody>
      </p:sp>
      <p:sp>
        <p:nvSpPr>
          <p:cNvPr id="4" name="Slide Number Placeholder 3"/>
          <p:cNvSpPr>
            <a:spLocks noGrp="1"/>
          </p:cNvSpPr>
          <p:nvPr>
            <p:ph type="sldNum" sz="quarter" idx="5"/>
          </p:nvPr>
        </p:nvSpPr>
        <p:spPr/>
        <p:txBody>
          <a:bodyPr/>
          <a:lstStyle/>
          <a:p>
            <a:fld id="{AB567578-EF78-4F58-9240-941032ACF0C7}" type="slidenum">
              <a:rPr lang="en-AU" smtClean="0"/>
              <a:t>20</a:t>
            </a:fld>
            <a:endParaRPr lang="en-AU"/>
          </a:p>
        </p:txBody>
      </p:sp>
    </p:spTree>
    <p:extLst>
      <p:ext uri="{BB962C8B-B14F-4D97-AF65-F5344CB8AC3E}">
        <p14:creationId xmlns:p14="http://schemas.microsoft.com/office/powerpoint/2010/main" val="2755378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3391A-506D-5287-BC18-22907437B8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B12684-7CB9-35E5-9B70-012EFD1C14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700A03-93D2-E262-4DDD-C3F8B8F6612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85980F6-B06B-1BF5-6A93-15B1B2219F56}"/>
              </a:ext>
            </a:extLst>
          </p:cNvPr>
          <p:cNvSpPr>
            <a:spLocks noGrp="1"/>
          </p:cNvSpPr>
          <p:nvPr>
            <p:ph type="sldNum" sz="quarter" idx="5"/>
          </p:nvPr>
        </p:nvSpPr>
        <p:spPr/>
        <p:txBody>
          <a:bodyPr/>
          <a:lstStyle/>
          <a:p>
            <a:fld id="{AB567578-EF78-4F58-9240-941032ACF0C7}" type="slidenum">
              <a:rPr lang="en-AU" smtClean="0"/>
              <a:t>21</a:t>
            </a:fld>
            <a:endParaRPr lang="en-AU"/>
          </a:p>
        </p:txBody>
      </p:sp>
    </p:spTree>
    <p:extLst>
      <p:ext uri="{BB962C8B-B14F-4D97-AF65-F5344CB8AC3E}">
        <p14:creationId xmlns:p14="http://schemas.microsoft.com/office/powerpoint/2010/main" val="560192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B77A5-9509-6BDC-BE6D-778FF6B2D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76F683-0DF7-704E-2905-D8B1F68F25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018431-15F6-0203-D656-3FD6D85CDD3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4DD9E44-6163-BA29-7EE6-FA0ED0B94A0C}"/>
              </a:ext>
            </a:extLst>
          </p:cNvPr>
          <p:cNvSpPr>
            <a:spLocks noGrp="1"/>
          </p:cNvSpPr>
          <p:nvPr>
            <p:ph type="sldNum" sz="quarter" idx="5"/>
          </p:nvPr>
        </p:nvSpPr>
        <p:spPr/>
        <p:txBody>
          <a:bodyPr/>
          <a:lstStyle/>
          <a:p>
            <a:fld id="{AB567578-EF78-4F58-9240-941032ACF0C7}" type="slidenum">
              <a:rPr lang="en-AU" smtClean="0"/>
              <a:t>22</a:t>
            </a:fld>
            <a:endParaRPr lang="en-AU"/>
          </a:p>
        </p:txBody>
      </p:sp>
    </p:spTree>
    <p:extLst>
      <p:ext uri="{BB962C8B-B14F-4D97-AF65-F5344CB8AC3E}">
        <p14:creationId xmlns:p14="http://schemas.microsoft.com/office/powerpoint/2010/main" val="2241089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C127E-23EA-90EA-3E4F-C3BDDC4DD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628A8F-3072-FCCF-D37C-88A59E15C6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5E5A62-EF56-6084-DDE8-F4916329AA6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C2D90C8-A551-6DAB-6AF5-000273B867EB}"/>
              </a:ext>
            </a:extLst>
          </p:cNvPr>
          <p:cNvSpPr>
            <a:spLocks noGrp="1"/>
          </p:cNvSpPr>
          <p:nvPr>
            <p:ph type="sldNum" sz="quarter" idx="5"/>
          </p:nvPr>
        </p:nvSpPr>
        <p:spPr/>
        <p:txBody>
          <a:bodyPr/>
          <a:lstStyle/>
          <a:p>
            <a:fld id="{AB567578-EF78-4F58-9240-941032ACF0C7}" type="slidenum">
              <a:rPr lang="en-AU" smtClean="0"/>
              <a:t>23</a:t>
            </a:fld>
            <a:endParaRPr lang="en-AU"/>
          </a:p>
        </p:txBody>
      </p:sp>
    </p:spTree>
    <p:extLst>
      <p:ext uri="{BB962C8B-B14F-4D97-AF65-F5344CB8AC3E}">
        <p14:creationId xmlns:p14="http://schemas.microsoft.com/office/powerpoint/2010/main" val="3026368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E35B3-6C61-37FA-D08F-525C8B0F2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A97820-A827-DC1E-8B45-62135F9440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C46F3-93E8-E085-31EB-ABCABEE5D4E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20D8208-ECA7-C62F-A59A-76D4D48ABA7C}"/>
              </a:ext>
            </a:extLst>
          </p:cNvPr>
          <p:cNvSpPr>
            <a:spLocks noGrp="1"/>
          </p:cNvSpPr>
          <p:nvPr>
            <p:ph type="sldNum" sz="quarter" idx="5"/>
          </p:nvPr>
        </p:nvSpPr>
        <p:spPr/>
        <p:txBody>
          <a:bodyPr/>
          <a:lstStyle/>
          <a:p>
            <a:fld id="{AB567578-EF78-4F58-9240-941032ACF0C7}" type="slidenum">
              <a:rPr lang="en-AU" smtClean="0"/>
              <a:t>24</a:t>
            </a:fld>
            <a:endParaRPr lang="en-AU"/>
          </a:p>
        </p:txBody>
      </p:sp>
    </p:spTree>
    <p:extLst>
      <p:ext uri="{BB962C8B-B14F-4D97-AF65-F5344CB8AC3E}">
        <p14:creationId xmlns:p14="http://schemas.microsoft.com/office/powerpoint/2010/main" val="2789180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CEEA3-73F6-0D7B-3B74-64752D0F5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7C270-7E07-DFD0-D60C-2544D44E5B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D41B8A-3135-B87E-F137-2A3425699BC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EFAA9E1-B8E2-C507-5A4F-F616CC7225AE}"/>
              </a:ext>
            </a:extLst>
          </p:cNvPr>
          <p:cNvSpPr>
            <a:spLocks noGrp="1"/>
          </p:cNvSpPr>
          <p:nvPr>
            <p:ph type="sldNum" sz="quarter" idx="5"/>
          </p:nvPr>
        </p:nvSpPr>
        <p:spPr/>
        <p:txBody>
          <a:bodyPr/>
          <a:lstStyle/>
          <a:p>
            <a:fld id="{AB567578-EF78-4F58-9240-941032ACF0C7}" type="slidenum">
              <a:rPr lang="en-AU" smtClean="0"/>
              <a:t>25</a:t>
            </a:fld>
            <a:endParaRPr lang="en-AU"/>
          </a:p>
        </p:txBody>
      </p:sp>
    </p:spTree>
    <p:extLst>
      <p:ext uri="{BB962C8B-B14F-4D97-AF65-F5344CB8AC3E}">
        <p14:creationId xmlns:p14="http://schemas.microsoft.com/office/powerpoint/2010/main" val="1801958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79070-7038-40E3-29D4-BE59AE730A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C66D4-95F1-C715-9ED8-C01AD9ACA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60D51F-F6D0-E203-7484-61D07CADE41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8F87E19-7EBA-FF4A-E3F2-1607D5AA320C}"/>
              </a:ext>
            </a:extLst>
          </p:cNvPr>
          <p:cNvSpPr>
            <a:spLocks noGrp="1"/>
          </p:cNvSpPr>
          <p:nvPr>
            <p:ph type="sldNum" sz="quarter" idx="5"/>
          </p:nvPr>
        </p:nvSpPr>
        <p:spPr/>
        <p:txBody>
          <a:bodyPr/>
          <a:lstStyle/>
          <a:p>
            <a:fld id="{AB567578-EF78-4F58-9240-941032ACF0C7}" type="slidenum">
              <a:rPr lang="en-AU" smtClean="0"/>
              <a:t>26</a:t>
            </a:fld>
            <a:endParaRPr lang="en-AU"/>
          </a:p>
        </p:txBody>
      </p:sp>
    </p:spTree>
    <p:extLst>
      <p:ext uri="{BB962C8B-B14F-4D97-AF65-F5344CB8AC3E}">
        <p14:creationId xmlns:p14="http://schemas.microsoft.com/office/powerpoint/2010/main" val="4189954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8AE0C-47BE-347D-9807-E971A506E8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7E3E54-BFC2-5418-556D-8666B16BE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CBE244-05A5-AD65-8674-775BF5872AF6}"/>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72A6D20-70DF-2517-9D11-E20391EF1FE8}"/>
              </a:ext>
            </a:extLst>
          </p:cNvPr>
          <p:cNvSpPr>
            <a:spLocks noGrp="1"/>
          </p:cNvSpPr>
          <p:nvPr>
            <p:ph type="sldNum" sz="quarter" idx="5"/>
          </p:nvPr>
        </p:nvSpPr>
        <p:spPr/>
        <p:txBody>
          <a:bodyPr/>
          <a:lstStyle/>
          <a:p>
            <a:fld id="{AB567578-EF78-4F58-9240-941032ACF0C7}" type="slidenum">
              <a:rPr lang="en-AU" smtClean="0"/>
              <a:t>27</a:t>
            </a:fld>
            <a:endParaRPr lang="en-AU"/>
          </a:p>
        </p:txBody>
      </p:sp>
    </p:spTree>
    <p:extLst>
      <p:ext uri="{BB962C8B-B14F-4D97-AF65-F5344CB8AC3E}">
        <p14:creationId xmlns:p14="http://schemas.microsoft.com/office/powerpoint/2010/main" val="12875230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urple Title">
    <p:spTree>
      <p:nvGrpSpPr>
        <p:cNvPr id="1" name=""/>
        <p:cNvGrpSpPr/>
        <p:nvPr/>
      </p:nvGrpSpPr>
      <p:grpSpPr>
        <a:xfrm>
          <a:off x="0" y="0"/>
          <a:ext cx="0" cy="0"/>
          <a:chOff x="0" y="0"/>
          <a:chExt cx="0" cy="0"/>
        </a:xfrm>
      </p:grpSpPr>
      <p:sp>
        <p:nvSpPr>
          <p:cNvPr id="2" name="Text Placeholder 44">
            <a:extLst>
              <a:ext uri="{FF2B5EF4-FFF2-40B4-BE49-F238E27FC236}">
                <a16:creationId xmlns:a16="http://schemas.microsoft.com/office/drawing/2014/main" id="{8C24955F-2897-A09A-8396-F3609573F118}"/>
              </a:ext>
            </a:extLst>
          </p:cNvPr>
          <p:cNvSpPr>
            <a:spLocks noGrp="1"/>
          </p:cNvSpPr>
          <p:nvPr>
            <p:ph type="body" sz="quarter" idx="10" hasCustomPrompt="1"/>
          </p:nvPr>
        </p:nvSpPr>
        <p:spPr>
          <a:xfrm>
            <a:off x="1474109" y="4274714"/>
            <a:ext cx="9129713" cy="914400"/>
          </a:xfrm>
          <a:prstGeom prst="rect">
            <a:avLst/>
          </a:prstGeom>
        </p:spPr>
        <p:txBody>
          <a:bodyPr/>
          <a:lstStyle>
            <a:lvl1pPr marL="0" indent="0">
              <a:buNone/>
              <a:defRPr sz="3700" b="1"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5450" b="1">
                <a:solidFill>
                  <a:schemeClr val="bg1"/>
                </a:solidFill>
              </a:defRPr>
            </a:lvl2pPr>
            <a:lvl3pPr>
              <a:defRPr sz="5450" b="1">
                <a:solidFill>
                  <a:schemeClr val="bg1"/>
                </a:solidFill>
              </a:defRPr>
            </a:lvl3pPr>
            <a:lvl4pPr>
              <a:defRPr sz="5450" b="1">
                <a:solidFill>
                  <a:schemeClr val="bg1"/>
                </a:solidFill>
              </a:defRPr>
            </a:lvl4pPr>
            <a:lvl5pPr>
              <a:defRPr sz="5450" b="1">
                <a:solidFill>
                  <a:schemeClr val="bg1"/>
                </a:solidFill>
              </a:defRPr>
            </a:lvl5pPr>
          </a:lstStyle>
          <a:p>
            <a:pPr lvl="0"/>
            <a:r>
              <a:rPr lang="en-US"/>
              <a:t>Presentation title</a:t>
            </a:r>
            <a:endParaRPr lang="en-AU"/>
          </a:p>
        </p:txBody>
      </p:sp>
      <p:sp>
        <p:nvSpPr>
          <p:cNvPr id="3" name="Text Placeholder 44">
            <a:extLst>
              <a:ext uri="{FF2B5EF4-FFF2-40B4-BE49-F238E27FC236}">
                <a16:creationId xmlns:a16="http://schemas.microsoft.com/office/drawing/2014/main" id="{815D42D9-D408-AB7C-F724-AA981E9AB60A}"/>
              </a:ext>
            </a:extLst>
          </p:cNvPr>
          <p:cNvSpPr>
            <a:spLocks noGrp="1"/>
          </p:cNvSpPr>
          <p:nvPr>
            <p:ph type="body" sz="quarter" idx="11" hasCustomPrompt="1"/>
          </p:nvPr>
        </p:nvSpPr>
        <p:spPr>
          <a:xfrm>
            <a:off x="1474109" y="5197476"/>
            <a:ext cx="9129713" cy="1660523"/>
          </a:xfrm>
          <a:prstGeom prst="rect">
            <a:avLst/>
          </a:prstGeom>
        </p:spPr>
        <p:txBody>
          <a:bodyPr/>
          <a:lstStyle>
            <a:lvl1pPr marL="0" indent="0">
              <a:buNone/>
              <a:defRPr sz="3700" b="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5450" b="1">
                <a:solidFill>
                  <a:schemeClr val="bg1"/>
                </a:solidFill>
              </a:defRPr>
            </a:lvl2pPr>
            <a:lvl3pPr>
              <a:defRPr sz="5450" b="1">
                <a:solidFill>
                  <a:schemeClr val="bg1"/>
                </a:solidFill>
              </a:defRPr>
            </a:lvl3pPr>
            <a:lvl4pPr>
              <a:defRPr sz="5450" b="1">
                <a:solidFill>
                  <a:schemeClr val="bg1"/>
                </a:solidFill>
              </a:defRPr>
            </a:lvl4pPr>
            <a:lvl5pPr>
              <a:defRPr sz="5450" b="1">
                <a:solidFill>
                  <a:schemeClr val="bg1"/>
                </a:solidFill>
              </a:defRPr>
            </a:lvl5pPr>
          </a:lstStyle>
          <a:p>
            <a:pPr lvl="0"/>
            <a:r>
              <a:rPr lang="en-US"/>
              <a:t>Name of presenter</a:t>
            </a:r>
            <a:br>
              <a:rPr lang="en-US"/>
            </a:br>
            <a:r>
              <a:rPr lang="en-US"/>
              <a:t>Presenting </a:t>
            </a:r>
            <a:r>
              <a:rPr lang="en-US" err="1"/>
              <a:t>organisation</a:t>
            </a:r>
            <a:endParaRPr lang="en-AU"/>
          </a:p>
        </p:txBody>
      </p:sp>
    </p:spTree>
    <p:custDataLst>
      <p:tags r:id="rId1"/>
    </p:custDataLst>
    <p:extLst>
      <p:ext uri="{BB962C8B-B14F-4D97-AF65-F5344CB8AC3E}">
        <p14:creationId xmlns:p14="http://schemas.microsoft.com/office/powerpoint/2010/main" val="3541757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urple Stand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5129E-50F4-8561-7310-4CA0DAFACBEE}"/>
              </a:ext>
            </a:extLst>
          </p:cNvPr>
          <p:cNvSpPr/>
          <p:nvPr userDrawn="1"/>
        </p:nvSpPr>
        <p:spPr>
          <a:xfrm>
            <a:off x="0" y="1"/>
            <a:ext cx="20104100" cy="1446147"/>
          </a:xfrm>
          <a:prstGeom prst="rect">
            <a:avLst/>
          </a:prstGeom>
          <a:gradFill>
            <a:gsLst>
              <a:gs pos="0">
                <a:srgbClr val="623C94"/>
              </a:gs>
              <a:gs pos="100000">
                <a:srgbClr val="8B1D6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801"/>
          </a:p>
        </p:txBody>
      </p:sp>
      <p:sp>
        <p:nvSpPr>
          <p:cNvPr id="22" name="object 9"/>
          <p:cNvSpPr txBox="1">
            <a:spLocks noGrp="1"/>
          </p:cNvSpPr>
          <p:nvPr>
            <p:ph type="title"/>
          </p:nvPr>
        </p:nvSpPr>
        <p:spPr>
          <a:xfrm>
            <a:off x="2474729" y="458282"/>
            <a:ext cx="16142329" cy="583493"/>
          </a:xfrm>
          <a:prstGeom prst="rect">
            <a:avLst/>
          </a:prstGeom>
        </p:spPr>
        <p:txBody>
          <a:bodyPr vert="horz" wrap="square" lIns="0" tIns="13970" rIns="0" bIns="0" rtlCol="0" anchor="ctr">
            <a:spAutoFit/>
          </a:bodyPr>
          <a:lstStyle>
            <a:lvl1pPr marL="20942">
              <a:lnSpc>
                <a:spcPct val="100000"/>
              </a:lnSpc>
              <a:spcBef>
                <a:spcPts val="181"/>
              </a:spcBef>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12700">
              <a:lnSpc>
                <a:spcPct val="100000"/>
              </a:lnSpc>
              <a:spcBef>
                <a:spcPts val="110"/>
              </a:spcBef>
            </a:pPr>
            <a:endParaRPr sz="3700"/>
          </a:p>
        </p:txBody>
      </p:sp>
      <p:sp>
        <p:nvSpPr>
          <p:cNvPr id="11" name="Text Placeholder 24"/>
          <p:cNvSpPr>
            <a:spLocks noGrp="1"/>
          </p:cNvSpPr>
          <p:nvPr>
            <p:ph type="body" sz="quarter" idx="11" hasCustomPrompt="1"/>
          </p:nvPr>
        </p:nvSpPr>
        <p:spPr>
          <a:xfrm>
            <a:off x="2474913" y="2397126"/>
            <a:ext cx="16141699" cy="6991350"/>
          </a:xfrm>
          <a:prstGeom prst="rect">
            <a:avLst/>
          </a:prstGeom>
        </p:spPr>
        <p:txBody>
          <a:bodyPr/>
          <a:lstStyle>
            <a:lvl1pPr marL="0" indent="0">
              <a:buNone/>
              <a:defRPr sz="2000">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stStyle>
          <a:p>
            <a:pPr lvl="0"/>
            <a:r>
              <a:rPr lang="en-US"/>
              <a:t>Paragraph Body</a:t>
            </a:r>
          </a:p>
        </p:txBody>
      </p:sp>
    </p:spTree>
    <p:custDataLst>
      <p:tags r:id="rId1"/>
    </p:custDataLst>
    <p:extLst>
      <p:ext uri="{BB962C8B-B14F-4D97-AF65-F5344CB8AC3E}">
        <p14:creationId xmlns:p14="http://schemas.microsoft.com/office/powerpoint/2010/main" val="2624846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rvivor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5129E-50F4-8561-7310-4CA0DAFACBEE}"/>
              </a:ext>
            </a:extLst>
          </p:cNvPr>
          <p:cNvSpPr/>
          <p:nvPr userDrawn="1"/>
        </p:nvSpPr>
        <p:spPr>
          <a:xfrm>
            <a:off x="0" y="1"/>
            <a:ext cx="20104100" cy="1446147"/>
          </a:xfrm>
          <a:prstGeom prst="rect">
            <a:avLst/>
          </a:prstGeom>
          <a:gradFill>
            <a:gsLst>
              <a:gs pos="0">
                <a:srgbClr val="5B2C83"/>
              </a:gs>
              <a:gs pos="50000">
                <a:srgbClr val="6A2A7E"/>
              </a:gs>
              <a:gs pos="100000">
                <a:srgbClr val="A4295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801"/>
          </a:p>
        </p:txBody>
      </p:sp>
      <p:sp>
        <p:nvSpPr>
          <p:cNvPr id="22" name="object 9"/>
          <p:cNvSpPr txBox="1">
            <a:spLocks noGrp="1"/>
          </p:cNvSpPr>
          <p:nvPr>
            <p:ph type="title"/>
          </p:nvPr>
        </p:nvSpPr>
        <p:spPr>
          <a:xfrm>
            <a:off x="2474729" y="458282"/>
            <a:ext cx="16142329" cy="583493"/>
          </a:xfrm>
          <a:prstGeom prst="rect">
            <a:avLst/>
          </a:prstGeom>
        </p:spPr>
        <p:txBody>
          <a:bodyPr vert="horz" wrap="square" lIns="0" tIns="13970" rIns="0" bIns="0" rtlCol="0" anchor="ctr">
            <a:spAutoFit/>
          </a:bodyPr>
          <a:lstStyle>
            <a:lvl1pPr marL="20942">
              <a:lnSpc>
                <a:spcPct val="100000"/>
              </a:lnSpc>
              <a:spcBef>
                <a:spcPts val="181"/>
              </a:spcBef>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12700">
              <a:lnSpc>
                <a:spcPct val="100000"/>
              </a:lnSpc>
              <a:spcBef>
                <a:spcPts val="110"/>
              </a:spcBef>
            </a:pPr>
            <a:endParaRPr sz="3700"/>
          </a:p>
        </p:txBody>
      </p:sp>
      <p:sp>
        <p:nvSpPr>
          <p:cNvPr id="11" name="Text Placeholder 24"/>
          <p:cNvSpPr>
            <a:spLocks noGrp="1"/>
          </p:cNvSpPr>
          <p:nvPr>
            <p:ph type="body" sz="quarter" idx="11" hasCustomPrompt="1"/>
          </p:nvPr>
        </p:nvSpPr>
        <p:spPr>
          <a:xfrm>
            <a:off x="2474913" y="2397126"/>
            <a:ext cx="16141699" cy="6991350"/>
          </a:xfrm>
          <a:prstGeom prst="rect">
            <a:avLst/>
          </a:prstGeom>
        </p:spPr>
        <p:txBody>
          <a:bodyPr/>
          <a:lstStyle>
            <a:lvl1pPr marL="0" indent="0">
              <a:buNone/>
              <a:defRPr sz="2000">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stStyle>
          <a:p>
            <a:pPr lvl="0"/>
            <a:r>
              <a:rPr lang="en-US"/>
              <a:t>Paragraph Body</a:t>
            </a:r>
          </a:p>
        </p:txBody>
      </p:sp>
    </p:spTree>
    <p:custDataLst>
      <p:tags r:id="rId1"/>
    </p:custDataLst>
    <p:extLst>
      <p:ext uri="{BB962C8B-B14F-4D97-AF65-F5344CB8AC3E}">
        <p14:creationId xmlns:p14="http://schemas.microsoft.com/office/powerpoint/2010/main" val="2426580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scendant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5129E-50F4-8561-7310-4CA0DAFACBEE}"/>
              </a:ext>
            </a:extLst>
          </p:cNvPr>
          <p:cNvSpPr/>
          <p:nvPr userDrawn="1"/>
        </p:nvSpPr>
        <p:spPr>
          <a:xfrm>
            <a:off x="0" y="1"/>
            <a:ext cx="20104100" cy="1446147"/>
          </a:xfrm>
          <a:prstGeom prst="rect">
            <a:avLst/>
          </a:prstGeom>
          <a:gradFill>
            <a:gsLst>
              <a:gs pos="0">
                <a:srgbClr val="7A2A79"/>
              </a:gs>
              <a:gs pos="50000">
                <a:srgbClr val="612C82"/>
              </a:gs>
              <a:gs pos="100000">
                <a:srgbClr val="60ABD5"/>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801"/>
          </a:p>
        </p:txBody>
      </p:sp>
      <p:sp>
        <p:nvSpPr>
          <p:cNvPr id="22" name="object 9"/>
          <p:cNvSpPr txBox="1">
            <a:spLocks noGrp="1"/>
          </p:cNvSpPr>
          <p:nvPr>
            <p:ph type="title"/>
          </p:nvPr>
        </p:nvSpPr>
        <p:spPr>
          <a:xfrm>
            <a:off x="2474729" y="458282"/>
            <a:ext cx="16142329" cy="583493"/>
          </a:xfrm>
          <a:prstGeom prst="rect">
            <a:avLst/>
          </a:prstGeom>
        </p:spPr>
        <p:txBody>
          <a:bodyPr vert="horz" wrap="square" lIns="0" tIns="13970" rIns="0" bIns="0" rtlCol="0" anchor="ctr">
            <a:spAutoFit/>
          </a:bodyPr>
          <a:lstStyle>
            <a:lvl1pPr marL="20942">
              <a:lnSpc>
                <a:spcPct val="100000"/>
              </a:lnSpc>
              <a:spcBef>
                <a:spcPts val="181"/>
              </a:spcBef>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12700">
              <a:lnSpc>
                <a:spcPct val="100000"/>
              </a:lnSpc>
              <a:spcBef>
                <a:spcPts val="110"/>
              </a:spcBef>
            </a:pPr>
            <a:endParaRPr sz="3700"/>
          </a:p>
        </p:txBody>
      </p:sp>
      <p:sp>
        <p:nvSpPr>
          <p:cNvPr id="11" name="Text Placeholder 24"/>
          <p:cNvSpPr>
            <a:spLocks noGrp="1"/>
          </p:cNvSpPr>
          <p:nvPr>
            <p:ph type="body" sz="quarter" idx="11" hasCustomPrompt="1"/>
          </p:nvPr>
        </p:nvSpPr>
        <p:spPr>
          <a:xfrm>
            <a:off x="2474913" y="2397126"/>
            <a:ext cx="16141699" cy="6991350"/>
          </a:xfrm>
          <a:prstGeom prst="rect">
            <a:avLst/>
          </a:prstGeom>
        </p:spPr>
        <p:txBody>
          <a:bodyPr/>
          <a:lstStyle>
            <a:lvl1pPr marL="0" indent="0">
              <a:buNone/>
              <a:defRPr sz="2000">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stStyle>
          <a:p>
            <a:pPr lvl="0"/>
            <a:r>
              <a:rPr lang="en-US"/>
              <a:t>Paragraph Body</a:t>
            </a:r>
          </a:p>
        </p:txBody>
      </p:sp>
    </p:spTree>
    <p:custDataLst>
      <p:tags r:id="rId1"/>
    </p:custDataLst>
    <p:extLst>
      <p:ext uri="{BB962C8B-B14F-4D97-AF65-F5344CB8AC3E}">
        <p14:creationId xmlns:p14="http://schemas.microsoft.com/office/powerpoint/2010/main" val="2150546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urple Page 0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B1A7ED-ECC3-FE31-882E-43A59046493B}"/>
              </a:ext>
            </a:extLst>
          </p:cNvPr>
          <p:cNvSpPr/>
          <p:nvPr userDrawn="1"/>
        </p:nvSpPr>
        <p:spPr>
          <a:xfrm>
            <a:off x="0" y="0"/>
            <a:ext cx="7289800" cy="11309350"/>
          </a:xfrm>
          <a:prstGeom prst="rect">
            <a:avLst/>
          </a:prstGeom>
          <a:gradFill flip="none" rotWithShape="1">
            <a:gsLst>
              <a:gs pos="0">
                <a:srgbClr val="8B1D6A"/>
              </a:gs>
              <a:gs pos="100000">
                <a:srgbClr val="623C94"/>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ext Placeholder 19"/>
          <p:cNvSpPr>
            <a:spLocks noGrp="1"/>
          </p:cNvSpPr>
          <p:nvPr>
            <p:ph type="body" sz="quarter" idx="12" hasCustomPrompt="1"/>
          </p:nvPr>
        </p:nvSpPr>
        <p:spPr>
          <a:xfrm>
            <a:off x="9118600" y="1194195"/>
            <a:ext cx="9148495" cy="8326102"/>
          </a:xfrm>
          <a:prstGeom prst="rect">
            <a:avLst/>
          </a:prstGeom>
        </p:spPr>
        <p:txBody>
          <a:bodyPr/>
          <a:lstStyle>
            <a:lvl1pPr marL="0" indent="0">
              <a:buNone/>
              <a:defRPr sz="2000" b="0">
                <a:latin typeface="Open Sans" panose="020B0606030504020204" pitchFamily="34" charset="0"/>
                <a:ea typeface="Open Sans" panose="020B0606030504020204" pitchFamily="34" charset="0"/>
                <a:cs typeface="Open Sans" panose="020B0606030504020204" pitchFamily="34" charset="0"/>
              </a:defRPr>
            </a:lvl1pPr>
            <a:lvl2pPr>
              <a:defRPr sz="2000"/>
            </a:lvl2pPr>
          </a:lstStyle>
          <a:p>
            <a:pPr lvl="0"/>
            <a:r>
              <a:rPr lang="en-US"/>
              <a:t>Paragraph body text</a:t>
            </a:r>
          </a:p>
        </p:txBody>
      </p:sp>
      <p:sp>
        <p:nvSpPr>
          <p:cNvPr id="25" name="Text Placeholder 44">
            <a:extLst>
              <a:ext uri="{FF2B5EF4-FFF2-40B4-BE49-F238E27FC236}">
                <a16:creationId xmlns:a16="http://schemas.microsoft.com/office/drawing/2014/main" id="{5EFDD83C-94D5-AB86-A692-53955ED52B85}"/>
              </a:ext>
            </a:extLst>
          </p:cNvPr>
          <p:cNvSpPr>
            <a:spLocks noGrp="1"/>
          </p:cNvSpPr>
          <p:nvPr>
            <p:ph type="body" sz="quarter" idx="10" hasCustomPrompt="1"/>
          </p:nvPr>
        </p:nvSpPr>
        <p:spPr>
          <a:xfrm>
            <a:off x="875518" y="1194195"/>
            <a:ext cx="5391934" cy="983788"/>
          </a:xfrm>
          <a:prstGeom prst="rect">
            <a:avLst/>
          </a:prstGeom>
        </p:spPr>
        <p:txBody>
          <a:bodyPr/>
          <a:lstStyle>
            <a:lvl1pPr>
              <a:defRPr sz="3700" b="1"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5450" b="1">
                <a:solidFill>
                  <a:schemeClr val="bg1"/>
                </a:solidFill>
              </a:defRPr>
            </a:lvl2pPr>
            <a:lvl3pPr>
              <a:defRPr sz="5450" b="1">
                <a:solidFill>
                  <a:schemeClr val="bg1"/>
                </a:solidFill>
              </a:defRPr>
            </a:lvl3pPr>
            <a:lvl4pPr>
              <a:defRPr sz="5450" b="1">
                <a:solidFill>
                  <a:schemeClr val="bg1"/>
                </a:solidFill>
              </a:defRPr>
            </a:lvl4pPr>
            <a:lvl5pPr>
              <a:defRPr sz="5450" b="1">
                <a:solidFill>
                  <a:schemeClr val="bg1"/>
                </a:solidFill>
              </a:defRPr>
            </a:lvl5pPr>
          </a:lstStyle>
          <a:p>
            <a:pPr lvl="0"/>
            <a:r>
              <a:rPr lang="en-US"/>
              <a:t>Heading Text</a:t>
            </a:r>
            <a:endParaRPr lang="en-AU"/>
          </a:p>
        </p:txBody>
      </p:sp>
      <p:sp>
        <p:nvSpPr>
          <p:cNvPr id="26" name="Text Placeholder 44">
            <a:extLst>
              <a:ext uri="{FF2B5EF4-FFF2-40B4-BE49-F238E27FC236}">
                <a16:creationId xmlns:a16="http://schemas.microsoft.com/office/drawing/2014/main" id="{A00947DD-11CA-730C-12CA-36BF73E10832}"/>
              </a:ext>
            </a:extLst>
          </p:cNvPr>
          <p:cNvSpPr>
            <a:spLocks noGrp="1"/>
          </p:cNvSpPr>
          <p:nvPr>
            <p:ph type="body" sz="quarter" idx="11" hasCustomPrompt="1"/>
          </p:nvPr>
        </p:nvSpPr>
        <p:spPr>
          <a:xfrm>
            <a:off x="875518" y="2116958"/>
            <a:ext cx="5391934" cy="983788"/>
          </a:xfrm>
          <a:prstGeom prst="rect">
            <a:avLst/>
          </a:prstGeom>
        </p:spPr>
        <p:txBody>
          <a:bodyPr/>
          <a:lstStyle>
            <a:lvl1pPr>
              <a:defRPr sz="3700" b="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5450" b="1">
                <a:solidFill>
                  <a:schemeClr val="bg1"/>
                </a:solidFill>
              </a:defRPr>
            </a:lvl2pPr>
            <a:lvl3pPr>
              <a:defRPr sz="5450" b="1">
                <a:solidFill>
                  <a:schemeClr val="bg1"/>
                </a:solidFill>
              </a:defRPr>
            </a:lvl3pPr>
            <a:lvl4pPr>
              <a:defRPr sz="5450" b="1">
                <a:solidFill>
                  <a:schemeClr val="bg1"/>
                </a:solidFill>
              </a:defRPr>
            </a:lvl4pPr>
            <a:lvl5pPr>
              <a:defRPr sz="5450" b="1">
                <a:solidFill>
                  <a:schemeClr val="bg1"/>
                </a:solidFill>
              </a:defRPr>
            </a:lvl5pPr>
          </a:lstStyle>
          <a:p>
            <a:pPr lvl="0"/>
            <a:r>
              <a:rPr lang="en-US"/>
              <a:t>Heading Text</a:t>
            </a:r>
            <a:endParaRPr lang="en-AU"/>
          </a:p>
        </p:txBody>
      </p:sp>
    </p:spTree>
    <p:custDataLst>
      <p:tags r:id="rId1"/>
    </p:custDataLst>
    <p:extLst>
      <p:ext uri="{BB962C8B-B14F-4D97-AF65-F5344CB8AC3E}">
        <p14:creationId xmlns:p14="http://schemas.microsoft.com/office/powerpoint/2010/main" val="1925548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urple boxes">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1A8184D-41BA-971A-DBD7-88E9B9F53A30}"/>
              </a:ext>
            </a:extLst>
          </p:cNvPr>
          <p:cNvSpPr/>
          <p:nvPr userDrawn="1"/>
        </p:nvSpPr>
        <p:spPr>
          <a:xfrm>
            <a:off x="7854846" y="3063525"/>
            <a:ext cx="10717388" cy="6742800"/>
          </a:xfrm>
          <a:prstGeom prst="roundRect">
            <a:avLst>
              <a:gd name="adj" fmla="val 6652"/>
            </a:avLst>
          </a:prstGeom>
          <a:solidFill>
            <a:srgbClr val="DED7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2968"/>
          </a:p>
        </p:txBody>
      </p:sp>
      <p:sp>
        <p:nvSpPr>
          <p:cNvPr id="7" name="Rectangle: Rounded Corners 6">
            <a:extLst>
              <a:ext uri="{FF2B5EF4-FFF2-40B4-BE49-F238E27FC236}">
                <a16:creationId xmlns:a16="http://schemas.microsoft.com/office/drawing/2014/main" id="{966A3E5F-CCAA-5EBA-E89C-CEA22C2031A5}"/>
              </a:ext>
            </a:extLst>
          </p:cNvPr>
          <p:cNvSpPr/>
          <p:nvPr userDrawn="1"/>
        </p:nvSpPr>
        <p:spPr>
          <a:xfrm>
            <a:off x="1531867" y="1503026"/>
            <a:ext cx="6742703" cy="6742800"/>
          </a:xfrm>
          <a:prstGeom prst="roundRect">
            <a:avLst>
              <a:gd name="adj" fmla="val 5851"/>
            </a:avLst>
          </a:prstGeom>
          <a:gradFill>
            <a:gsLst>
              <a:gs pos="0">
                <a:srgbClr val="8B1D6A"/>
              </a:gs>
              <a:gs pos="100000">
                <a:srgbClr val="623C94"/>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AU" sz="2968"/>
          </a:p>
        </p:txBody>
      </p:sp>
      <p:sp>
        <p:nvSpPr>
          <p:cNvPr id="13" name="Text Placeholder 6">
            <a:extLst>
              <a:ext uri="{FF2B5EF4-FFF2-40B4-BE49-F238E27FC236}">
                <a16:creationId xmlns:a16="http://schemas.microsoft.com/office/drawing/2014/main" id="{73754439-4A2E-9D47-39A6-D67A0D5803FC}"/>
              </a:ext>
            </a:extLst>
          </p:cNvPr>
          <p:cNvSpPr txBox="1">
            <a:spLocks/>
          </p:cNvSpPr>
          <p:nvPr userDrawn="1"/>
        </p:nvSpPr>
        <p:spPr>
          <a:xfrm>
            <a:off x="2182533" y="2053189"/>
            <a:ext cx="5441371" cy="4192539"/>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AU" sz="4400">
                <a:solidFill>
                  <a:schemeClr val="bg1"/>
                </a:solidFill>
                <a:latin typeface="Open Sans"/>
                <a:ea typeface="Open Sans"/>
                <a:cs typeface="Open Sans"/>
              </a:rPr>
              <a:t>Scan the QR code to</a:t>
            </a:r>
            <a:endParaRPr lang="en-US">
              <a:solidFill>
                <a:schemeClr val="bg1"/>
              </a:solidFill>
            </a:endParaRPr>
          </a:p>
          <a:p>
            <a:pPr algn="ctr"/>
            <a:r>
              <a:rPr lang="en-AU" sz="4400">
                <a:solidFill>
                  <a:schemeClr val="bg1"/>
                </a:solidFill>
                <a:latin typeface="Open Sans"/>
                <a:ea typeface="Open Sans"/>
                <a:cs typeface="Open Sans"/>
              </a:rPr>
              <a:t>view the report</a:t>
            </a:r>
            <a:endParaRPr lang="en-US">
              <a:solidFill>
                <a:schemeClr val="bg1"/>
              </a:solidFill>
            </a:endParaRPr>
          </a:p>
        </p:txBody>
      </p:sp>
      <p:pic>
        <p:nvPicPr>
          <p:cNvPr id="15" name="Picture 14">
            <a:extLst>
              <a:ext uri="{FF2B5EF4-FFF2-40B4-BE49-F238E27FC236}">
                <a16:creationId xmlns:a16="http://schemas.microsoft.com/office/drawing/2014/main" id="{3ACB905D-6A33-5191-F671-FDB9E9CD809D}"/>
              </a:ext>
            </a:extLst>
          </p:cNvPr>
          <p:cNvPicPr>
            <a:picLocks noChangeAspect="1"/>
          </p:cNvPicPr>
          <p:nvPr userDrawn="1"/>
        </p:nvPicPr>
        <p:blipFill>
          <a:blip r:embed="rId2"/>
          <a:stretch>
            <a:fillRect/>
          </a:stretch>
        </p:blipFill>
        <p:spPr>
          <a:xfrm>
            <a:off x="3111675" y="3931784"/>
            <a:ext cx="3583086" cy="3582706"/>
          </a:xfrm>
          <a:prstGeom prst="rect">
            <a:avLst/>
          </a:prstGeom>
        </p:spPr>
      </p:pic>
    </p:spTree>
    <p:extLst>
      <p:ext uri="{BB962C8B-B14F-4D97-AF65-F5344CB8AC3E}">
        <p14:creationId xmlns:p14="http://schemas.microsoft.com/office/powerpoint/2010/main" val="3822303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HF NSW+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5129E-50F4-8561-7310-4CA0DAFACBEE}"/>
              </a:ext>
            </a:extLst>
          </p:cNvPr>
          <p:cNvSpPr/>
          <p:nvPr userDrawn="1"/>
        </p:nvSpPr>
        <p:spPr>
          <a:xfrm>
            <a:off x="0" y="1"/>
            <a:ext cx="20104100" cy="1446147"/>
          </a:xfrm>
          <a:prstGeom prst="rect">
            <a:avLst/>
          </a:prstGeom>
          <a:gradFill>
            <a:gsLst>
              <a:gs pos="0">
                <a:srgbClr val="5B2C83"/>
              </a:gs>
              <a:gs pos="100000">
                <a:srgbClr val="46B3E7"/>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801"/>
          </a:p>
        </p:txBody>
      </p:sp>
      <p:sp>
        <p:nvSpPr>
          <p:cNvPr id="22" name="object 9"/>
          <p:cNvSpPr txBox="1">
            <a:spLocks noGrp="1"/>
          </p:cNvSpPr>
          <p:nvPr>
            <p:ph type="title"/>
          </p:nvPr>
        </p:nvSpPr>
        <p:spPr>
          <a:xfrm>
            <a:off x="2474729" y="458282"/>
            <a:ext cx="16142329" cy="583493"/>
          </a:xfrm>
          <a:prstGeom prst="rect">
            <a:avLst/>
          </a:prstGeom>
        </p:spPr>
        <p:txBody>
          <a:bodyPr vert="horz" wrap="square" lIns="0" tIns="13970" rIns="0" bIns="0" rtlCol="0" anchor="ctr">
            <a:spAutoFit/>
          </a:bodyPr>
          <a:lstStyle>
            <a:lvl1pPr marL="20942">
              <a:lnSpc>
                <a:spcPct val="100000"/>
              </a:lnSpc>
              <a:spcBef>
                <a:spcPts val="181"/>
              </a:spcBef>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12700">
              <a:lnSpc>
                <a:spcPct val="100000"/>
              </a:lnSpc>
              <a:spcBef>
                <a:spcPts val="110"/>
              </a:spcBef>
            </a:pPr>
            <a:endParaRPr sz="3700"/>
          </a:p>
        </p:txBody>
      </p:sp>
    </p:spTree>
    <p:custDataLst>
      <p:tags r:id="rId1"/>
    </p:custDataLst>
    <p:extLst>
      <p:ext uri="{BB962C8B-B14F-4D97-AF65-F5344CB8AC3E}">
        <p14:creationId xmlns:p14="http://schemas.microsoft.com/office/powerpoint/2010/main" val="3372588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HF VIC">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5129E-50F4-8561-7310-4CA0DAFACBEE}"/>
              </a:ext>
            </a:extLst>
          </p:cNvPr>
          <p:cNvSpPr/>
          <p:nvPr userDrawn="1"/>
        </p:nvSpPr>
        <p:spPr>
          <a:xfrm>
            <a:off x="0" y="1"/>
            <a:ext cx="20104100" cy="1446147"/>
          </a:xfrm>
          <a:prstGeom prst="rect">
            <a:avLst/>
          </a:prstGeom>
          <a:gradFill>
            <a:gsLst>
              <a:gs pos="0">
                <a:srgbClr val="5B2C83"/>
              </a:gs>
              <a:gs pos="100000">
                <a:srgbClr val="224B8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801"/>
          </a:p>
        </p:txBody>
      </p:sp>
      <p:sp>
        <p:nvSpPr>
          <p:cNvPr id="22" name="object 9"/>
          <p:cNvSpPr txBox="1">
            <a:spLocks noGrp="1"/>
          </p:cNvSpPr>
          <p:nvPr>
            <p:ph type="title"/>
          </p:nvPr>
        </p:nvSpPr>
        <p:spPr>
          <a:xfrm>
            <a:off x="2474729" y="458282"/>
            <a:ext cx="16142329" cy="583493"/>
          </a:xfrm>
          <a:prstGeom prst="rect">
            <a:avLst/>
          </a:prstGeom>
        </p:spPr>
        <p:txBody>
          <a:bodyPr vert="horz" wrap="square" lIns="0" tIns="13970" rIns="0" bIns="0" rtlCol="0" anchor="ctr">
            <a:spAutoFit/>
          </a:bodyPr>
          <a:lstStyle>
            <a:lvl1pPr marL="20942">
              <a:lnSpc>
                <a:spcPct val="100000"/>
              </a:lnSpc>
              <a:spcBef>
                <a:spcPts val="181"/>
              </a:spcBef>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12700">
              <a:lnSpc>
                <a:spcPct val="100000"/>
              </a:lnSpc>
              <a:spcBef>
                <a:spcPts val="110"/>
              </a:spcBef>
            </a:pPr>
            <a:endParaRPr sz="3700"/>
          </a:p>
        </p:txBody>
      </p:sp>
    </p:spTree>
    <p:custDataLst>
      <p:tags r:id="rId1"/>
    </p:custDataLst>
    <p:extLst>
      <p:ext uri="{BB962C8B-B14F-4D97-AF65-F5344CB8AC3E}">
        <p14:creationId xmlns:p14="http://schemas.microsoft.com/office/powerpoint/2010/main" val="1040889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F Q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5129E-50F4-8561-7310-4CA0DAFACBEE}"/>
              </a:ext>
            </a:extLst>
          </p:cNvPr>
          <p:cNvSpPr/>
          <p:nvPr userDrawn="1"/>
        </p:nvSpPr>
        <p:spPr>
          <a:xfrm>
            <a:off x="0" y="1"/>
            <a:ext cx="20104100" cy="1446147"/>
          </a:xfrm>
          <a:prstGeom prst="rect">
            <a:avLst/>
          </a:prstGeom>
          <a:gradFill>
            <a:gsLst>
              <a:gs pos="0">
                <a:srgbClr val="5B2C83"/>
              </a:gs>
              <a:gs pos="100000">
                <a:srgbClr val="AA2F29"/>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801"/>
          </a:p>
        </p:txBody>
      </p:sp>
      <p:sp>
        <p:nvSpPr>
          <p:cNvPr id="22" name="object 9"/>
          <p:cNvSpPr txBox="1">
            <a:spLocks noGrp="1"/>
          </p:cNvSpPr>
          <p:nvPr>
            <p:ph type="title"/>
          </p:nvPr>
        </p:nvSpPr>
        <p:spPr>
          <a:xfrm>
            <a:off x="2474729" y="458282"/>
            <a:ext cx="16142329" cy="583493"/>
          </a:xfrm>
          <a:prstGeom prst="rect">
            <a:avLst/>
          </a:prstGeom>
        </p:spPr>
        <p:txBody>
          <a:bodyPr vert="horz" wrap="square" lIns="0" tIns="13970" rIns="0" bIns="0" rtlCol="0" anchor="ctr">
            <a:spAutoFit/>
          </a:bodyPr>
          <a:lstStyle>
            <a:lvl1pPr marL="20942">
              <a:lnSpc>
                <a:spcPct val="100000"/>
              </a:lnSpc>
              <a:spcBef>
                <a:spcPts val="181"/>
              </a:spcBef>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12700">
              <a:lnSpc>
                <a:spcPct val="100000"/>
              </a:lnSpc>
              <a:spcBef>
                <a:spcPts val="110"/>
              </a:spcBef>
            </a:pPr>
            <a:endParaRPr sz="3700"/>
          </a:p>
        </p:txBody>
      </p:sp>
    </p:spTree>
    <p:custDataLst>
      <p:tags r:id="rId1"/>
    </p:custDataLst>
    <p:extLst>
      <p:ext uri="{BB962C8B-B14F-4D97-AF65-F5344CB8AC3E}">
        <p14:creationId xmlns:p14="http://schemas.microsoft.com/office/powerpoint/2010/main" val="3223289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HF W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5129E-50F4-8561-7310-4CA0DAFACBEE}"/>
              </a:ext>
            </a:extLst>
          </p:cNvPr>
          <p:cNvSpPr/>
          <p:nvPr userDrawn="1"/>
        </p:nvSpPr>
        <p:spPr>
          <a:xfrm>
            <a:off x="0" y="1"/>
            <a:ext cx="20104100" cy="1446147"/>
          </a:xfrm>
          <a:prstGeom prst="rect">
            <a:avLst/>
          </a:prstGeom>
          <a:gradFill>
            <a:gsLst>
              <a:gs pos="0">
                <a:srgbClr val="5B2C83"/>
              </a:gs>
              <a:gs pos="100000">
                <a:srgbClr val="E0A83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801"/>
          </a:p>
        </p:txBody>
      </p:sp>
      <p:sp>
        <p:nvSpPr>
          <p:cNvPr id="22" name="object 9"/>
          <p:cNvSpPr txBox="1">
            <a:spLocks noGrp="1"/>
          </p:cNvSpPr>
          <p:nvPr>
            <p:ph type="title"/>
          </p:nvPr>
        </p:nvSpPr>
        <p:spPr>
          <a:xfrm>
            <a:off x="2474729" y="458282"/>
            <a:ext cx="16142329" cy="583493"/>
          </a:xfrm>
          <a:prstGeom prst="rect">
            <a:avLst/>
          </a:prstGeom>
        </p:spPr>
        <p:txBody>
          <a:bodyPr vert="horz" wrap="square" lIns="0" tIns="13970" rIns="0" bIns="0" rtlCol="0" anchor="ctr">
            <a:spAutoFit/>
          </a:bodyPr>
          <a:lstStyle>
            <a:lvl1pPr marL="20942">
              <a:lnSpc>
                <a:spcPct val="100000"/>
              </a:lnSpc>
              <a:spcBef>
                <a:spcPts val="181"/>
              </a:spcBef>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12700">
              <a:lnSpc>
                <a:spcPct val="100000"/>
              </a:lnSpc>
              <a:spcBef>
                <a:spcPts val="110"/>
              </a:spcBef>
            </a:pPr>
            <a:endParaRPr sz="3700"/>
          </a:p>
        </p:txBody>
      </p:sp>
    </p:spTree>
    <p:custDataLst>
      <p:tags r:id="rId1"/>
    </p:custDataLst>
    <p:extLst>
      <p:ext uri="{BB962C8B-B14F-4D97-AF65-F5344CB8AC3E}">
        <p14:creationId xmlns:p14="http://schemas.microsoft.com/office/powerpoint/2010/main" val="1519750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HF S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5129E-50F4-8561-7310-4CA0DAFACBEE}"/>
              </a:ext>
            </a:extLst>
          </p:cNvPr>
          <p:cNvSpPr/>
          <p:nvPr userDrawn="1"/>
        </p:nvSpPr>
        <p:spPr>
          <a:xfrm>
            <a:off x="0" y="1"/>
            <a:ext cx="20104100" cy="1446147"/>
          </a:xfrm>
          <a:prstGeom prst="rect">
            <a:avLst/>
          </a:prstGeom>
          <a:gradFill>
            <a:gsLst>
              <a:gs pos="0">
                <a:srgbClr val="5B2C83"/>
              </a:gs>
              <a:gs pos="100000">
                <a:srgbClr val="E33F2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801"/>
          </a:p>
        </p:txBody>
      </p:sp>
      <p:sp>
        <p:nvSpPr>
          <p:cNvPr id="22" name="object 9"/>
          <p:cNvSpPr txBox="1">
            <a:spLocks noGrp="1"/>
          </p:cNvSpPr>
          <p:nvPr>
            <p:ph type="title"/>
          </p:nvPr>
        </p:nvSpPr>
        <p:spPr>
          <a:xfrm>
            <a:off x="2474729" y="458282"/>
            <a:ext cx="16142329" cy="583493"/>
          </a:xfrm>
          <a:prstGeom prst="rect">
            <a:avLst/>
          </a:prstGeom>
        </p:spPr>
        <p:txBody>
          <a:bodyPr vert="horz" wrap="square" lIns="0" tIns="13970" rIns="0" bIns="0" rtlCol="0" anchor="ctr">
            <a:spAutoFit/>
          </a:bodyPr>
          <a:lstStyle>
            <a:lvl1pPr marL="20942">
              <a:lnSpc>
                <a:spcPct val="100000"/>
              </a:lnSpc>
              <a:spcBef>
                <a:spcPts val="181"/>
              </a:spcBef>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12700">
              <a:lnSpc>
                <a:spcPct val="100000"/>
              </a:lnSpc>
              <a:spcBef>
                <a:spcPts val="110"/>
              </a:spcBef>
            </a:pPr>
            <a:endParaRPr sz="3700"/>
          </a:p>
        </p:txBody>
      </p:sp>
    </p:spTree>
    <p:custDataLst>
      <p:tags r:id="rId1"/>
    </p:custDataLst>
    <p:extLst>
      <p:ext uri="{BB962C8B-B14F-4D97-AF65-F5344CB8AC3E}">
        <p14:creationId xmlns:p14="http://schemas.microsoft.com/office/powerpoint/2010/main" val="3548625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HF TA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5129E-50F4-8561-7310-4CA0DAFACBEE}"/>
              </a:ext>
            </a:extLst>
          </p:cNvPr>
          <p:cNvSpPr/>
          <p:nvPr userDrawn="1"/>
        </p:nvSpPr>
        <p:spPr>
          <a:xfrm>
            <a:off x="0" y="1"/>
            <a:ext cx="20104100" cy="1446147"/>
          </a:xfrm>
          <a:prstGeom prst="rect">
            <a:avLst/>
          </a:prstGeom>
          <a:gradFill>
            <a:gsLst>
              <a:gs pos="0">
                <a:srgbClr val="5B2C83"/>
              </a:gs>
              <a:gs pos="100000">
                <a:srgbClr val="407B3D"/>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801"/>
          </a:p>
        </p:txBody>
      </p:sp>
      <p:sp>
        <p:nvSpPr>
          <p:cNvPr id="22" name="object 9"/>
          <p:cNvSpPr txBox="1">
            <a:spLocks noGrp="1"/>
          </p:cNvSpPr>
          <p:nvPr>
            <p:ph type="title"/>
          </p:nvPr>
        </p:nvSpPr>
        <p:spPr>
          <a:xfrm>
            <a:off x="2474729" y="458282"/>
            <a:ext cx="16142329" cy="583493"/>
          </a:xfrm>
          <a:prstGeom prst="rect">
            <a:avLst/>
          </a:prstGeom>
        </p:spPr>
        <p:txBody>
          <a:bodyPr vert="horz" wrap="square" lIns="0" tIns="13970" rIns="0" bIns="0" rtlCol="0" anchor="ctr">
            <a:spAutoFit/>
          </a:bodyPr>
          <a:lstStyle>
            <a:lvl1pPr marL="20942">
              <a:lnSpc>
                <a:spcPct val="100000"/>
              </a:lnSpc>
              <a:spcBef>
                <a:spcPts val="181"/>
              </a:spcBef>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12700">
              <a:lnSpc>
                <a:spcPct val="100000"/>
              </a:lnSpc>
              <a:spcBef>
                <a:spcPts val="110"/>
              </a:spcBef>
            </a:pPr>
            <a:endParaRPr sz="3700"/>
          </a:p>
        </p:txBody>
      </p:sp>
    </p:spTree>
    <p:custDataLst>
      <p:tags r:id="rId1"/>
    </p:custDataLst>
    <p:extLst>
      <p:ext uri="{BB962C8B-B14F-4D97-AF65-F5344CB8AC3E}">
        <p14:creationId xmlns:p14="http://schemas.microsoft.com/office/powerpoint/2010/main" val="3650868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F 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C5129E-50F4-8561-7310-4CA0DAFACBEE}"/>
              </a:ext>
            </a:extLst>
          </p:cNvPr>
          <p:cNvSpPr/>
          <p:nvPr userDrawn="1"/>
        </p:nvSpPr>
        <p:spPr>
          <a:xfrm>
            <a:off x="0" y="1"/>
            <a:ext cx="20104100" cy="1446147"/>
          </a:xfrm>
          <a:prstGeom prst="rect">
            <a:avLst/>
          </a:prstGeom>
          <a:gradFill>
            <a:gsLst>
              <a:gs pos="0">
                <a:srgbClr val="5B2C83"/>
              </a:gs>
              <a:gs pos="100000">
                <a:srgbClr val="DA733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801"/>
          </a:p>
        </p:txBody>
      </p:sp>
      <p:sp>
        <p:nvSpPr>
          <p:cNvPr id="22" name="object 9"/>
          <p:cNvSpPr txBox="1">
            <a:spLocks noGrp="1"/>
          </p:cNvSpPr>
          <p:nvPr>
            <p:ph type="title"/>
          </p:nvPr>
        </p:nvSpPr>
        <p:spPr>
          <a:xfrm>
            <a:off x="2474729" y="458282"/>
            <a:ext cx="16142329" cy="583493"/>
          </a:xfrm>
          <a:prstGeom prst="rect">
            <a:avLst/>
          </a:prstGeom>
        </p:spPr>
        <p:txBody>
          <a:bodyPr vert="horz" wrap="square" lIns="0" tIns="13970" rIns="0" bIns="0" rtlCol="0" anchor="ctr">
            <a:spAutoFit/>
          </a:bodyPr>
          <a:lstStyle>
            <a:lvl1pPr marL="20942">
              <a:lnSpc>
                <a:spcPct val="100000"/>
              </a:lnSpc>
              <a:spcBef>
                <a:spcPts val="181"/>
              </a:spcBef>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12700">
              <a:lnSpc>
                <a:spcPct val="100000"/>
              </a:lnSpc>
              <a:spcBef>
                <a:spcPts val="110"/>
              </a:spcBef>
            </a:pPr>
            <a:endParaRPr sz="3700"/>
          </a:p>
        </p:txBody>
      </p:sp>
    </p:spTree>
    <p:custDataLst>
      <p:tags r:id="rId1"/>
    </p:custDataLst>
    <p:extLst>
      <p:ext uri="{BB962C8B-B14F-4D97-AF65-F5344CB8AC3E}">
        <p14:creationId xmlns:p14="http://schemas.microsoft.com/office/powerpoint/2010/main" val="2422432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object 10"/>
          <p:cNvSpPr/>
          <p:nvPr userDrawn="1"/>
        </p:nvSpPr>
        <p:spPr>
          <a:xfrm>
            <a:off x="556874" y="590339"/>
            <a:ext cx="2546623" cy="746417"/>
          </a:xfrm>
          <a:prstGeom prst="rect">
            <a:avLst/>
          </a:prstGeom>
          <a:blipFill>
            <a:blip r:embed="rId16" cstate="print"/>
            <a:stretch>
              <a:fillRect/>
            </a:stretch>
          </a:blipFill>
        </p:spPr>
        <p:txBody>
          <a:bodyPr wrap="square" lIns="0" tIns="0" rIns="0" bIns="0" rtlCol="0"/>
          <a:lstStyle/>
          <a:p>
            <a:endParaRPr sz="1801"/>
          </a:p>
        </p:txBody>
      </p:sp>
      <p:sp>
        <p:nvSpPr>
          <p:cNvPr id="3" name="Freeform: Shape 2">
            <a:extLst>
              <a:ext uri="{FF2B5EF4-FFF2-40B4-BE49-F238E27FC236}">
                <a16:creationId xmlns:a16="http://schemas.microsoft.com/office/drawing/2014/main" id="{A9110A80-5A14-6D21-E800-434E9C8ED96A}"/>
              </a:ext>
            </a:extLst>
          </p:cNvPr>
          <p:cNvSpPr/>
          <p:nvPr userDrawn="1"/>
        </p:nvSpPr>
        <p:spPr>
          <a:xfrm rot="1800000">
            <a:off x="-2568701" y="-256024"/>
            <a:ext cx="16268211" cy="13717608"/>
          </a:xfrm>
          <a:custGeom>
            <a:avLst/>
            <a:gdLst>
              <a:gd name="connsiteX0" fmla="*/ 5460117 w 7421849"/>
              <a:gd name="connsiteY0" fmla="*/ 0 h 9091603"/>
              <a:gd name="connsiteX1" fmla="*/ 6755504 w 7421849"/>
              <a:gd name="connsiteY1" fmla="*/ 0 h 9091603"/>
              <a:gd name="connsiteX2" fmla="*/ 7421849 w 7421849"/>
              <a:gd name="connsiteY2" fmla="*/ 666345 h 9091603"/>
              <a:gd name="connsiteX3" fmla="*/ 7421849 w 7421849"/>
              <a:gd name="connsiteY3" fmla="*/ 6786331 h 9091603"/>
              <a:gd name="connsiteX4" fmla="*/ 3429000 w 7421849"/>
              <a:gd name="connsiteY4" fmla="*/ 9091603 h 9091603"/>
              <a:gd name="connsiteX5" fmla="*/ 0 w 7421849"/>
              <a:gd name="connsiteY5" fmla="*/ 3152401 h 9091603"/>
              <a:gd name="connsiteX0" fmla="*/ 1615352 w 7421849"/>
              <a:gd name="connsiteY0" fmla="*/ 32020 h 9091603"/>
              <a:gd name="connsiteX1" fmla="*/ 6755504 w 7421849"/>
              <a:gd name="connsiteY1" fmla="*/ 0 h 9091603"/>
              <a:gd name="connsiteX2" fmla="*/ 7421849 w 7421849"/>
              <a:gd name="connsiteY2" fmla="*/ 666345 h 9091603"/>
              <a:gd name="connsiteX3" fmla="*/ 7421849 w 7421849"/>
              <a:gd name="connsiteY3" fmla="*/ 6786331 h 9091603"/>
              <a:gd name="connsiteX4" fmla="*/ 3429000 w 7421849"/>
              <a:gd name="connsiteY4" fmla="*/ 9091603 h 9091603"/>
              <a:gd name="connsiteX5" fmla="*/ 0 w 7421849"/>
              <a:gd name="connsiteY5" fmla="*/ 3152401 h 9091603"/>
              <a:gd name="connsiteX6" fmla="*/ 1615352 w 7421849"/>
              <a:gd name="connsiteY6" fmla="*/ 32020 h 9091603"/>
              <a:gd name="connsiteX0" fmla="*/ 4048035 w 9854532"/>
              <a:gd name="connsiteY0" fmla="*/ 32020 h 9091603"/>
              <a:gd name="connsiteX1" fmla="*/ 9188187 w 9854532"/>
              <a:gd name="connsiteY1" fmla="*/ 0 h 9091603"/>
              <a:gd name="connsiteX2" fmla="*/ 9854532 w 9854532"/>
              <a:gd name="connsiteY2" fmla="*/ 666345 h 9091603"/>
              <a:gd name="connsiteX3" fmla="*/ 9854532 w 9854532"/>
              <a:gd name="connsiteY3" fmla="*/ 6786331 h 9091603"/>
              <a:gd name="connsiteX4" fmla="*/ 5861683 w 9854532"/>
              <a:gd name="connsiteY4" fmla="*/ 9091603 h 9091603"/>
              <a:gd name="connsiteX5" fmla="*/ 0 w 9854532"/>
              <a:gd name="connsiteY5" fmla="*/ 2358541 h 9091603"/>
              <a:gd name="connsiteX6" fmla="*/ 4048035 w 9854532"/>
              <a:gd name="connsiteY6" fmla="*/ 32020 h 9091603"/>
              <a:gd name="connsiteX0" fmla="*/ 4048035 w 9854532"/>
              <a:gd name="connsiteY0" fmla="*/ 32020 h 8318370"/>
              <a:gd name="connsiteX1" fmla="*/ 9188187 w 9854532"/>
              <a:gd name="connsiteY1" fmla="*/ 0 h 8318370"/>
              <a:gd name="connsiteX2" fmla="*/ 9854532 w 9854532"/>
              <a:gd name="connsiteY2" fmla="*/ 666345 h 8318370"/>
              <a:gd name="connsiteX3" fmla="*/ 9854532 w 9854532"/>
              <a:gd name="connsiteY3" fmla="*/ 6786331 h 8318370"/>
              <a:gd name="connsiteX4" fmla="*/ 3430238 w 9854532"/>
              <a:gd name="connsiteY4" fmla="*/ 8318370 h 8318370"/>
              <a:gd name="connsiteX5" fmla="*/ 0 w 9854532"/>
              <a:gd name="connsiteY5" fmla="*/ 2358541 h 8318370"/>
              <a:gd name="connsiteX6" fmla="*/ 4048035 w 9854532"/>
              <a:gd name="connsiteY6" fmla="*/ 32020 h 8318370"/>
              <a:gd name="connsiteX0" fmla="*/ 4048035 w 9854532"/>
              <a:gd name="connsiteY0" fmla="*/ 32020 h 8318370"/>
              <a:gd name="connsiteX1" fmla="*/ 9188187 w 9854532"/>
              <a:gd name="connsiteY1" fmla="*/ 0 h 8318370"/>
              <a:gd name="connsiteX2" fmla="*/ 9854532 w 9854532"/>
              <a:gd name="connsiteY2" fmla="*/ 666345 h 8318370"/>
              <a:gd name="connsiteX3" fmla="*/ 9833524 w 9854532"/>
              <a:gd name="connsiteY3" fmla="*/ 4642872 h 8318370"/>
              <a:gd name="connsiteX4" fmla="*/ 3430238 w 9854532"/>
              <a:gd name="connsiteY4" fmla="*/ 8318370 h 8318370"/>
              <a:gd name="connsiteX5" fmla="*/ 0 w 9854532"/>
              <a:gd name="connsiteY5" fmla="*/ 2358541 h 8318370"/>
              <a:gd name="connsiteX6" fmla="*/ 4048035 w 9854532"/>
              <a:gd name="connsiteY6" fmla="*/ 32020 h 8318370"/>
              <a:gd name="connsiteX0" fmla="*/ 4066272 w 9872769"/>
              <a:gd name="connsiteY0" fmla="*/ 32020 h 8318370"/>
              <a:gd name="connsiteX1" fmla="*/ 9206424 w 9872769"/>
              <a:gd name="connsiteY1" fmla="*/ 0 h 8318370"/>
              <a:gd name="connsiteX2" fmla="*/ 9872769 w 9872769"/>
              <a:gd name="connsiteY2" fmla="*/ 666345 h 8318370"/>
              <a:gd name="connsiteX3" fmla="*/ 9851761 w 9872769"/>
              <a:gd name="connsiteY3" fmla="*/ 4642872 h 8318370"/>
              <a:gd name="connsiteX4" fmla="*/ 3448475 w 9872769"/>
              <a:gd name="connsiteY4" fmla="*/ 8318370 h 8318370"/>
              <a:gd name="connsiteX5" fmla="*/ 0 w 9872769"/>
              <a:gd name="connsiteY5" fmla="*/ 2369069 h 8318370"/>
              <a:gd name="connsiteX6" fmla="*/ 4066272 w 9872769"/>
              <a:gd name="connsiteY6" fmla="*/ 32020 h 8318370"/>
              <a:gd name="connsiteX0" fmla="*/ 4048724 w 9855221"/>
              <a:gd name="connsiteY0" fmla="*/ 32020 h 8318370"/>
              <a:gd name="connsiteX1" fmla="*/ 9188876 w 9855221"/>
              <a:gd name="connsiteY1" fmla="*/ 0 h 8318370"/>
              <a:gd name="connsiteX2" fmla="*/ 9855221 w 9855221"/>
              <a:gd name="connsiteY2" fmla="*/ 666345 h 8318370"/>
              <a:gd name="connsiteX3" fmla="*/ 9834213 w 9855221"/>
              <a:gd name="connsiteY3" fmla="*/ 4642872 h 8318370"/>
              <a:gd name="connsiteX4" fmla="*/ 3430927 w 9855221"/>
              <a:gd name="connsiteY4" fmla="*/ 8318370 h 8318370"/>
              <a:gd name="connsiteX5" fmla="*/ 0 w 9855221"/>
              <a:gd name="connsiteY5" fmla="*/ 2399461 h 8318370"/>
              <a:gd name="connsiteX6" fmla="*/ 4048724 w 9855221"/>
              <a:gd name="connsiteY6" fmla="*/ 32020 h 8318370"/>
              <a:gd name="connsiteX0" fmla="*/ 4059253 w 9865750"/>
              <a:gd name="connsiteY0" fmla="*/ 32020 h 8318370"/>
              <a:gd name="connsiteX1" fmla="*/ 9199405 w 9865750"/>
              <a:gd name="connsiteY1" fmla="*/ 0 h 8318370"/>
              <a:gd name="connsiteX2" fmla="*/ 9865750 w 9865750"/>
              <a:gd name="connsiteY2" fmla="*/ 666345 h 8318370"/>
              <a:gd name="connsiteX3" fmla="*/ 9844742 w 9865750"/>
              <a:gd name="connsiteY3" fmla="*/ 4642872 h 8318370"/>
              <a:gd name="connsiteX4" fmla="*/ 3441456 w 9865750"/>
              <a:gd name="connsiteY4" fmla="*/ 8318370 h 8318370"/>
              <a:gd name="connsiteX5" fmla="*/ 0 w 9865750"/>
              <a:gd name="connsiteY5" fmla="*/ 2381226 h 8318370"/>
              <a:gd name="connsiteX6" fmla="*/ 4059253 w 9865750"/>
              <a:gd name="connsiteY6" fmla="*/ 32020 h 8318370"/>
              <a:gd name="connsiteX0" fmla="*/ 4059253 w 9865750"/>
              <a:gd name="connsiteY0" fmla="*/ 32020 h 8318370"/>
              <a:gd name="connsiteX1" fmla="*/ 9199405 w 9865750"/>
              <a:gd name="connsiteY1" fmla="*/ 0 h 8318370"/>
              <a:gd name="connsiteX2" fmla="*/ 9865750 w 9865750"/>
              <a:gd name="connsiteY2" fmla="*/ 666345 h 8318370"/>
              <a:gd name="connsiteX3" fmla="*/ 9828134 w 9865750"/>
              <a:gd name="connsiteY3" fmla="*/ 4628146 h 8318370"/>
              <a:gd name="connsiteX4" fmla="*/ 3441456 w 9865750"/>
              <a:gd name="connsiteY4" fmla="*/ 8318370 h 8318370"/>
              <a:gd name="connsiteX5" fmla="*/ 0 w 9865750"/>
              <a:gd name="connsiteY5" fmla="*/ 2381226 h 8318370"/>
              <a:gd name="connsiteX6" fmla="*/ 4059253 w 9865750"/>
              <a:gd name="connsiteY6" fmla="*/ 32020 h 831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65750" h="8318370">
                <a:moveTo>
                  <a:pt x="4059253" y="32020"/>
                </a:moveTo>
                <a:lnTo>
                  <a:pt x="9199405" y="0"/>
                </a:lnTo>
                <a:cubicBezTo>
                  <a:pt x="9567417" y="0"/>
                  <a:pt x="9865750" y="298333"/>
                  <a:pt x="9865750" y="666345"/>
                </a:cubicBezTo>
                <a:lnTo>
                  <a:pt x="9828134" y="4628146"/>
                </a:lnTo>
                <a:lnTo>
                  <a:pt x="3441456" y="8318370"/>
                </a:lnTo>
                <a:lnTo>
                  <a:pt x="0" y="2381226"/>
                </a:lnTo>
                <a:lnTo>
                  <a:pt x="4059253" y="32020"/>
                </a:lnTo>
                <a:close/>
              </a:path>
            </a:pathLst>
          </a:custGeom>
          <a:gradFill flip="none" rotWithShape="0">
            <a:gsLst>
              <a:gs pos="0">
                <a:srgbClr val="8B1D6A"/>
              </a:gs>
              <a:gs pos="100000">
                <a:srgbClr val="623C94"/>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AU" sz="2968"/>
          </a:p>
        </p:txBody>
      </p:sp>
      <p:sp>
        <p:nvSpPr>
          <p:cNvPr id="4" name="Rectangle 3">
            <a:extLst>
              <a:ext uri="{FF2B5EF4-FFF2-40B4-BE49-F238E27FC236}">
                <a16:creationId xmlns:a16="http://schemas.microsoft.com/office/drawing/2014/main" id="{293599D4-BF32-9619-7EBB-92DC1E0D9846}"/>
              </a:ext>
            </a:extLst>
          </p:cNvPr>
          <p:cNvSpPr/>
          <p:nvPr userDrawn="1"/>
        </p:nvSpPr>
        <p:spPr>
          <a:xfrm>
            <a:off x="0" y="0"/>
            <a:ext cx="15646400" cy="11309350"/>
          </a:xfrm>
          <a:prstGeom prst="rect">
            <a:avLst/>
          </a:prstGeom>
          <a:gradFill flip="none" rotWithShape="1">
            <a:gsLst>
              <a:gs pos="0">
                <a:srgbClr val="8B1D6A"/>
              </a:gs>
              <a:gs pos="100000">
                <a:srgbClr val="623C94"/>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custDataLst>
      <p:tags r:id="rId15"/>
    </p:custDataLst>
    <p:extLst>
      <p:ext uri="{BB962C8B-B14F-4D97-AF65-F5344CB8AC3E}">
        <p14:creationId xmlns:p14="http://schemas.microsoft.com/office/powerpoint/2010/main" val="104916983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4" r:id="rId3"/>
    <p:sldLayoutId id="2147483705" r:id="rId4"/>
    <p:sldLayoutId id="2147483699" r:id="rId5"/>
    <p:sldLayoutId id="2147483701" r:id="rId6"/>
    <p:sldLayoutId id="2147483706" r:id="rId7"/>
    <p:sldLayoutId id="2147483707" r:id="rId8"/>
    <p:sldLayoutId id="2147483708" r:id="rId9"/>
    <p:sldLayoutId id="2147483709" r:id="rId10"/>
    <p:sldLayoutId id="2147483710" r:id="rId11"/>
    <p:sldLayoutId id="2147483711" r:id="rId12"/>
    <p:sldLayoutId id="2147483712" r:id="rId13"/>
  </p:sldLayoutIdLst>
  <p:txStyles>
    <p:titleStyle>
      <a:lvl1pPr algn="l" defTabSz="91435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7"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68" indent="-228589" algn="l" defTabSz="914357"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947" indent="-228589" algn="l" defTabSz="91435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5"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304"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483"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663"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42"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20"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57" rtl="0" eaLnBrk="1" latinLnBrk="0" hangingPunct="1">
        <a:defRPr sz="1801" kern="1200">
          <a:solidFill>
            <a:schemeClr val="tx1"/>
          </a:solidFill>
          <a:latin typeface="+mn-lt"/>
          <a:ea typeface="+mn-ea"/>
          <a:cs typeface="+mn-cs"/>
        </a:defRPr>
      </a:lvl1pPr>
      <a:lvl2pPr marL="457179" algn="l" defTabSz="914357" rtl="0" eaLnBrk="1" latinLnBrk="0" hangingPunct="1">
        <a:defRPr sz="1801" kern="1200">
          <a:solidFill>
            <a:schemeClr val="tx1"/>
          </a:solidFill>
          <a:latin typeface="+mn-lt"/>
          <a:ea typeface="+mn-ea"/>
          <a:cs typeface="+mn-cs"/>
        </a:defRPr>
      </a:lvl2pPr>
      <a:lvl3pPr marL="914357" algn="l" defTabSz="914357" rtl="0" eaLnBrk="1" latinLnBrk="0" hangingPunct="1">
        <a:defRPr sz="1801" kern="1200">
          <a:solidFill>
            <a:schemeClr val="tx1"/>
          </a:solidFill>
          <a:latin typeface="+mn-lt"/>
          <a:ea typeface="+mn-ea"/>
          <a:cs typeface="+mn-cs"/>
        </a:defRPr>
      </a:lvl3pPr>
      <a:lvl4pPr marL="1371536" algn="l" defTabSz="914357" rtl="0" eaLnBrk="1" latinLnBrk="0" hangingPunct="1">
        <a:defRPr sz="1801" kern="1200">
          <a:solidFill>
            <a:schemeClr val="tx1"/>
          </a:solidFill>
          <a:latin typeface="+mn-lt"/>
          <a:ea typeface="+mn-ea"/>
          <a:cs typeface="+mn-cs"/>
        </a:defRPr>
      </a:lvl4pPr>
      <a:lvl5pPr marL="1828715" algn="l" defTabSz="914357" rtl="0" eaLnBrk="1" latinLnBrk="0" hangingPunct="1">
        <a:defRPr sz="1801" kern="1200">
          <a:solidFill>
            <a:schemeClr val="tx1"/>
          </a:solidFill>
          <a:latin typeface="+mn-lt"/>
          <a:ea typeface="+mn-ea"/>
          <a:cs typeface="+mn-cs"/>
        </a:defRPr>
      </a:lvl5pPr>
      <a:lvl6pPr marL="2285893" algn="l" defTabSz="914357" rtl="0" eaLnBrk="1" latinLnBrk="0" hangingPunct="1">
        <a:defRPr sz="1801" kern="1200">
          <a:solidFill>
            <a:schemeClr val="tx1"/>
          </a:solidFill>
          <a:latin typeface="+mn-lt"/>
          <a:ea typeface="+mn-ea"/>
          <a:cs typeface="+mn-cs"/>
        </a:defRPr>
      </a:lvl6pPr>
      <a:lvl7pPr marL="2743072" algn="l" defTabSz="914357" rtl="0" eaLnBrk="1" latinLnBrk="0" hangingPunct="1">
        <a:defRPr sz="1801" kern="1200">
          <a:solidFill>
            <a:schemeClr val="tx1"/>
          </a:solidFill>
          <a:latin typeface="+mn-lt"/>
          <a:ea typeface="+mn-ea"/>
          <a:cs typeface="+mn-cs"/>
        </a:defRPr>
      </a:lvl7pPr>
      <a:lvl8pPr marL="3200252" algn="l" defTabSz="914357" rtl="0" eaLnBrk="1" latinLnBrk="0" hangingPunct="1">
        <a:defRPr sz="1801" kern="1200">
          <a:solidFill>
            <a:schemeClr val="tx1"/>
          </a:solidFill>
          <a:latin typeface="+mn-lt"/>
          <a:ea typeface="+mn-ea"/>
          <a:cs typeface="+mn-cs"/>
        </a:defRPr>
      </a:lvl8pPr>
      <a:lvl9pPr marL="3657431" algn="l" defTabSz="914357"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www.aihw.gov.au/reports/first-nations-people/first-nations-stolen-generations-2022-23/contents/abou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svg"/><Relationship Id="rId2" Type="http://schemas.openxmlformats.org/officeDocument/2006/relationships/image" Target="../media/image5.svg"/><Relationship Id="rId1" Type="http://schemas.openxmlformats.org/officeDocument/2006/relationships/slideLayout" Target="../slideLayouts/slideLayout3.xml"/><Relationship Id="rId6" Type="http://schemas.openxmlformats.org/officeDocument/2006/relationships/image" Target="../media/image8.svg"/><Relationship Id="rId5" Type="http://schemas.microsoft.com/office/2007/relationships/hdphoto" Target="../media/hdphoto1.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svg"/><Relationship Id="rId2" Type="http://schemas.openxmlformats.org/officeDocument/2006/relationships/image" Target="../media/image5.svg"/><Relationship Id="rId1" Type="http://schemas.openxmlformats.org/officeDocument/2006/relationships/slideLayout" Target="../slideLayouts/slideLayout4.xml"/><Relationship Id="rId6" Type="http://schemas.openxmlformats.org/officeDocument/2006/relationships/image" Target="../media/image8.svg"/><Relationship Id="rId5" Type="http://schemas.microsoft.com/office/2007/relationships/hdphoto" Target="../media/hdphoto1.wdp"/><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3.xml"/><Relationship Id="rId5" Type="http://schemas.openxmlformats.org/officeDocument/2006/relationships/image" Target="../media/image13.svg"/><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4.xml"/><Relationship Id="rId5" Type="http://schemas.openxmlformats.org/officeDocument/2006/relationships/image" Target="../media/image13.svg"/><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28.svg"/><Relationship Id="rId2" Type="http://schemas.openxmlformats.org/officeDocument/2006/relationships/image" Target="../media/image25.svg"/><Relationship Id="rId1" Type="http://schemas.openxmlformats.org/officeDocument/2006/relationships/slideLayout" Target="../slideLayouts/slideLayout4.xml"/><Relationship Id="rId6" Type="http://schemas.openxmlformats.org/officeDocument/2006/relationships/image" Target="../media/image27.svg"/><Relationship Id="rId5" Type="http://schemas.openxmlformats.org/officeDocument/2006/relationships/image" Target="../media/image10.svg"/><Relationship Id="rId4" Type="http://schemas.openxmlformats.org/officeDocument/2006/relationships/image" Target="../media/image18.svg"/></Relationships>
</file>

<file path=ppt/slides/_rels/slide16.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30.svg"/><Relationship Id="rId2" Type="http://schemas.openxmlformats.org/officeDocument/2006/relationships/image" Target="../media/image19.svg"/><Relationship Id="rId1" Type="http://schemas.openxmlformats.org/officeDocument/2006/relationships/slideLayout" Target="../slideLayouts/slideLayout4.xml"/><Relationship Id="rId6" Type="http://schemas.openxmlformats.org/officeDocument/2006/relationships/image" Target="../media/image23.svg"/><Relationship Id="rId5" Type="http://schemas.openxmlformats.org/officeDocument/2006/relationships/image" Target="../media/image29.svg"/><Relationship Id="rId4" Type="http://schemas.openxmlformats.org/officeDocument/2006/relationships/image" Target="../media/image21.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3.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4.png"/><Relationship Id="rId9" Type="http://schemas.openxmlformats.org/officeDocument/2006/relationships/image" Target="../media/image35.png"/><Relationship Id="rId1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6.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39E7F45-80BD-8AEA-2047-E3D848EFC36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6C2215-3785-8D0C-BD6F-50FB6F6680A1}"/>
              </a:ext>
            </a:extLst>
          </p:cNvPr>
          <p:cNvSpPr>
            <a:spLocks noGrp="1"/>
          </p:cNvSpPr>
          <p:nvPr>
            <p:ph type="body" sz="quarter" idx="10"/>
          </p:nvPr>
        </p:nvSpPr>
        <p:spPr/>
        <p:txBody>
          <a:bodyPr/>
          <a:lstStyle/>
          <a:p>
            <a:endParaRPr lang="en-AU"/>
          </a:p>
        </p:txBody>
      </p:sp>
      <p:sp>
        <p:nvSpPr>
          <p:cNvPr id="3" name="Text Placeholder 2">
            <a:extLst>
              <a:ext uri="{FF2B5EF4-FFF2-40B4-BE49-F238E27FC236}">
                <a16:creationId xmlns:a16="http://schemas.microsoft.com/office/drawing/2014/main" id="{91D60C89-31B3-AA9C-BFC7-AA11F40577FF}"/>
              </a:ext>
            </a:extLst>
          </p:cNvPr>
          <p:cNvSpPr>
            <a:spLocks noGrp="1"/>
          </p:cNvSpPr>
          <p:nvPr>
            <p:ph type="body" sz="quarter" idx="11"/>
          </p:nvPr>
        </p:nvSpPr>
        <p:spPr/>
        <p:txBody>
          <a:bodyPr/>
          <a:lstStyle/>
          <a:p>
            <a:endParaRPr lang="en-AU"/>
          </a:p>
        </p:txBody>
      </p:sp>
    </p:spTree>
    <p:custDataLst>
      <p:tags r:id="rId1"/>
    </p:custDataLst>
    <p:extLst>
      <p:ext uri="{BB962C8B-B14F-4D97-AF65-F5344CB8AC3E}">
        <p14:creationId xmlns:p14="http://schemas.microsoft.com/office/powerpoint/2010/main" val="43309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A52B0-3070-1DE2-2C78-954F6935288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C2EB29A-8A86-4601-1335-277E45B95A27}"/>
              </a:ext>
            </a:extLst>
          </p:cNvPr>
          <p:cNvSpPr>
            <a:spLocks noGrp="1"/>
          </p:cNvSpPr>
          <p:nvPr>
            <p:ph type="body" sz="quarter" idx="10"/>
          </p:nvPr>
        </p:nvSpPr>
        <p:spPr>
          <a:xfrm>
            <a:off x="1389743" y="1553424"/>
            <a:ext cx="6335485" cy="983788"/>
          </a:xfrm>
        </p:spPr>
        <p:txBody>
          <a:bodyPr/>
          <a:lstStyle/>
          <a:p>
            <a:pPr marL="0" indent="0">
              <a:buNone/>
            </a:pPr>
            <a:r>
              <a:rPr lang="en-AU" sz="3600"/>
              <a:t>Acknowledgement</a:t>
            </a:r>
            <a:br>
              <a:rPr lang="en-AU" sz="3600"/>
            </a:br>
            <a:r>
              <a:rPr lang="en-AU" sz="3600"/>
              <a:t>of Country</a:t>
            </a:r>
          </a:p>
        </p:txBody>
      </p:sp>
      <p:sp>
        <p:nvSpPr>
          <p:cNvPr id="4" name="Text Placeholder 3">
            <a:extLst>
              <a:ext uri="{FF2B5EF4-FFF2-40B4-BE49-F238E27FC236}">
                <a16:creationId xmlns:a16="http://schemas.microsoft.com/office/drawing/2014/main" id="{8596474E-1D7E-09D4-523C-4F463716ED70}"/>
              </a:ext>
            </a:extLst>
          </p:cNvPr>
          <p:cNvSpPr>
            <a:spLocks noGrp="1"/>
          </p:cNvSpPr>
          <p:nvPr>
            <p:ph type="body" sz="quarter" idx="12"/>
          </p:nvPr>
        </p:nvSpPr>
        <p:spPr>
          <a:xfrm>
            <a:off x="9594850" y="1992085"/>
            <a:ext cx="8215045" cy="7528211"/>
          </a:xfrm>
        </p:spPr>
        <p:txBody>
          <a:bodyPr anchor="ctr"/>
          <a:lstStyle/>
          <a:p>
            <a:r>
              <a:rPr lang="en-AU" sz="3200"/>
              <a:t>[ We acknowledge the Traditional Owners of Country throughout Australia and recognises their continuing connection to lands, waters, and communities.</a:t>
            </a:r>
          </a:p>
          <a:p>
            <a:endParaRPr lang="en-AU" sz="3200"/>
          </a:p>
          <a:p>
            <a:r>
              <a:rPr lang="en-AU" sz="3200"/>
              <a:t>We pay our respect to the people, the cultures, and Elders past and present. ]</a:t>
            </a:r>
          </a:p>
        </p:txBody>
      </p:sp>
    </p:spTree>
    <p:custDataLst>
      <p:tags r:id="rId1"/>
    </p:custDataLst>
    <p:extLst>
      <p:ext uri="{BB962C8B-B14F-4D97-AF65-F5344CB8AC3E}">
        <p14:creationId xmlns:p14="http://schemas.microsoft.com/office/powerpoint/2010/main" val="3393862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1545-3B52-AB98-6995-68A17BAB2EBB}"/>
              </a:ext>
            </a:extLst>
          </p:cNvPr>
          <p:cNvSpPr>
            <a:spLocks noGrp="1"/>
          </p:cNvSpPr>
          <p:nvPr>
            <p:ph type="title"/>
          </p:nvPr>
        </p:nvSpPr>
        <p:spPr>
          <a:xfrm>
            <a:off x="2474729" y="404421"/>
            <a:ext cx="16142329" cy="691215"/>
          </a:xfrm>
        </p:spPr>
        <p:txBody>
          <a:bodyPr anchor="ctr"/>
          <a:lstStyle/>
          <a:p>
            <a:r>
              <a:rPr lang="en-AU" dirty="0"/>
              <a:t>About this project</a:t>
            </a:r>
          </a:p>
        </p:txBody>
      </p:sp>
      <p:sp>
        <p:nvSpPr>
          <p:cNvPr id="3" name="Text Placeholder 2">
            <a:extLst>
              <a:ext uri="{FF2B5EF4-FFF2-40B4-BE49-F238E27FC236}">
                <a16:creationId xmlns:a16="http://schemas.microsoft.com/office/drawing/2014/main" id="{E495AF6B-70DD-90EB-B768-10BE123FCB82}"/>
              </a:ext>
            </a:extLst>
          </p:cNvPr>
          <p:cNvSpPr>
            <a:spLocks noGrp="1"/>
          </p:cNvSpPr>
          <p:nvPr>
            <p:ph type="body" sz="quarter" idx="11"/>
          </p:nvPr>
        </p:nvSpPr>
        <p:spPr>
          <a:xfrm>
            <a:off x="2474913" y="3733800"/>
            <a:ext cx="9659937" cy="4570547"/>
          </a:xfrm>
        </p:spPr>
        <p:txBody>
          <a:bodyPr/>
          <a:lstStyle/>
          <a:p>
            <a:pPr marL="342900" indent="-342900">
              <a:lnSpc>
                <a:spcPct val="100000"/>
              </a:lnSpc>
              <a:buFont typeface="Arial" panose="020B0604020202020204" pitchFamily="34" charset="0"/>
              <a:buChar char="•"/>
            </a:pPr>
            <a:r>
              <a:rPr lang="en-AU" sz="2800"/>
              <a:t>Commissioned by The Healing Foundation</a:t>
            </a:r>
            <a:br>
              <a:rPr lang="en-AU" sz="2800"/>
            </a:br>
            <a:endParaRPr lang="en-AU" sz="2800"/>
          </a:p>
          <a:p>
            <a:pPr marL="342900" indent="-342900">
              <a:lnSpc>
                <a:spcPct val="100000"/>
              </a:lnSpc>
              <a:buFont typeface="Arial" panose="020B0604020202020204" pitchFamily="34" charset="0"/>
              <a:buChar char="•"/>
            </a:pPr>
            <a:r>
              <a:rPr lang="en-AU" sz="2800"/>
              <a:t>Latest in a series of studies produced by the Australian Institute of Health and Welfare (AIHW 2026)</a:t>
            </a:r>
            <a:br>
              <a:rPr lang="en-AU" sz="2800"/>
            </a:br>
            <a:endParaRPr lang="en-AU" sz="2800"/>
          </a:p>
          <a:p>
            <a:pPr marL="342900" indent="-342900">
              <a:lnSpc>
                <a:spcPct val="100000"/>
              </a:lnSpc>
              <a:buFont typeface="Arial" panose="020B0604020202020204" pitchFamily="34" charset="0"/>
              <a:buChar char="•"/>
            </a:pPr>
            <a:r>
              <a:rPr lang="en-AU" sz="2800"/>
              <a:t>Uses 2022–23 national survey data</a:t>
            </a:r>
            <a:br>
              <a:rPr lang="en-AU" sz="2800"/>
            </a:br>
            <a:endParaRPr lang="en-AU" sz="2800"/>
          </a:p>
          <a:p>
            <a:pPr marL="342900" indent="-342900">
              <a:lnSpc>
                <a:spcPct val="100000"/>
              </a:lnSpc>
              <a:buFont typeface="Arial" panose="020B0604020202020204" pitchFamily="34" charset="0"/>
              <a:buChar char="•"/>
            </a:pPr>
            <a:r>
              <a:rPr lang="en-AU" sz="2800"/>
              <a:t>Covers survivors, descendants, demographic estimates and selected outcomes</a:t>
            </a:r>
          </a:p>
        </p:txBody>
      </p:sp>
      <p:grpSp>
        <p:nvGrpSpPr>
          <p:cNvPr id="4" name="Group 3">
            <a:extLst>
              <a:ext uri="{FF2B5EF4-FFF2-40B4-BE49-F238E27FC236}">
                <a16:creationId xmlns:a16="http://schemas.microsoft.com/office/drawing/2014/main" id="{80C42B09-2243-92E9-1B04-A662F558745B}"/>
              </a:ext>
            </a:extLst>
          </p:cNvPr>
          <p:cNvGrpSpPr/>
          <p:nvPr/>
        </p:nvGrpSpPr>
        <p:grpSpPr>
          <a:xfrm>
            <a:off x="13893038" y="2670655"/>
            <a:ext cx="3914499" cy="6881740"/>
            <a:chOff x="1809058" y="2783846"/>
            <a:chExt cx="3914499" cy="6881740"/>
          </a:xfrm>
        </p:grpSpPr>
        <p:pic>
          <p:nvPicPr>
            <p:cNvPr id="5" name="Picture PDF SURV">
              <a:extLst>
                <a:ext uri="{FF2B5EF4-FFF2-40B4-BE49-F238E27FC236}">
                  <a16:creationId xmlns:a16="http://schemas.microsoft.com/office/drawing/2014/main" id="{0BD05075-B4D9-5D48-B07F-0DC5D29D22B0}"/>
                </a:ext>
              </a:extLst>
            </p:cNvPr>
            <p:cNvPicPr>
              <a:picLocks noChangeAspect="1"/>
            </p:cNvPicPr>
            <p:nvPr/>
          </p:nvPicPr>
          <p:blipFill>
            <a:blip r:embed="rId2"/>
            <a:stretch>
              <a:fillRect/>
            </a:stretch>
          </p:blipFill>
          <p:spPr>
            <a:xfrm>
              <a:off x="1809058" y="2783846"/>
              <a:ext cx="3240000" cy="4570547"/>
            </a:xfrm>
            <a:prstGeom prst="rect">
              <a:avLst/>
            </a:prstGeom>
            <a:effectLst>
              <a:outerShdw blurRad="50800" dist="38100" dir="13500000" algn="br" rotWithShape="0">
                <a:prstClr val="black">
                  <a:alpha val="40000"/>
                </a:prstClr>
              </a:outerShdw>
            </a:effectLst>
          </p:spPr>
        </p:pic>
        <p:pic>
          <p:nvPicPr>
            <p:cNvPr id="6" name="Picture PDF DESC">
              <a:extLst>
                <a:ext uri="{FF2B5EF4-FFF2-40B4-BE49-F238E27FC236}">
                  <a16:creationId xmlns:a16="http://schemas.microsoft.com/office/drawing/2014/main" id="{A2D937CA-AA32-37A6-1A11-07CFE61D5214}"/>
                </a:ext>
              </a:extLst>
            </p:cNvPr>
            <p:cNvPicPr>
              <a:picLocks noChangeAspect="1"/>
            </p:cNvPicPr>
            <p:nvPr/>
          </p:nvPicPr>
          <p:blipFill>
            <a:blip r:embed="rId3"/>
            <a:stretch>
              <a:fillRect/>
            </a:stretch>
          </p:blipFill>
          <p:spPr>
            <a:xfrm>
              <a:off x="2483557" y="5095038"/>
              <a:ext cx="3240000" cy="4570548"/>
            </a:xfrm>
            <a:prstGeom prst="rect">
              <a:avLst/>
            </a:prstGeom>
            <a:effectLst>
              <a:outerShdw blurRad="50800" dist="38100" dir="13500000" algn="br" rotWithShape="0">
                <a:prstClr val="black">
                  <a:alpha val="40000"/>
                </a:prstClr>
              </a:outerShdw>
            </a:effectLst>
          </p:spPr>
        </p:pic>
      </p:grpSp>
      <p:sp>
        <p:nvSpPr>
          <p:cNvPr id="7" name="Text Placeholder 2">
            <a:extLst>
              <a:ext uri="{FF2B5EF4-FFF2-40B4-BE49-F238E27FC236}">
                <a16:creationId xmlns:a16="http://schemas.microsoft.com/office/drawing/2014/main" id="{B5351610-952C-3DD1-3AE0-9D9565053E53}"/>
              </a:ext>
            </a:extLst>
          </p:cNvPr>
          <p:cNvSpPr txBox="1">
            <a:spLocks/>
          </p:cNvSpPr>
          <p:nvPr/>
        </p:nvSpPr>
        <p:spPr>
          <a:xfrm>
            <a:off x="2634711" y="10251297"/>
            <a:ext cx="15172826" cy="691215"/>
          </a:xfrm>
          <a:prstGeom prst="rect">
            <a:avLst/>
          </a:prstGeom>
        </p:spPr>
        <p:txBody>
          <a:bodyPr/>
          <a:lstStyle>
            <a:lvl1pPr marL="0" indent="0" algn="l" defTabSz="914357" rtl="0" eaLnBrk="1" latinLnBrk="0" hangingPunct="1">
              <a:lnSpc>
                <a:spcPct val="90000"/>
              </a:lnSpc>
              <a:spcBef>
                <a:spcPts val="999"/>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768" indent="-228589" algn="l" defTabSz="914357" rtl="0" eaLnBrk="1" latinLnBrk="0" hangingPunct="1">
              <a:lnSpc>
                <a:spcPct val="90000"/>
              </a:lnSpc>
              <a:spcBef>
                <a:spcPts val="500"/>
              </a:spcBef>
              <a:buFont typeface="Arial" panose="020B0604020202020204" pitchFamily="34" charset="0"/>
              <a:buChar char="•"/>
              <a:defRPr sz="23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2947" indent="-228589" algn="l" defTabSz="91435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5"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304"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483"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663"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42"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20" indent="-228589" algn="l" defTabSz="91435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r>
              <a:rPr lang="en-AU"/>
              <a:t>Web report: AIHW (Australian Institute of Health and Welfare) (2026) </a:t>
            </a:r>
            <a:r>
              <a:rPr lang="en-AU" i="1">
                <a:hlinkClick r:id="rId4"/>
              </a:rPr>
              <a:t>Aboriginal and Torres Strait Islander Stolen Generations survivors and descendants: updated analyses for 2022–‍23</a:t>
            </a:r>
            <a:r>
              <a:rPr lang="en-AU"/>
              <a:t>, Australian Government.</a:t>
            </a:r>
          </a:p>
        </p:txBody>
      </p:sp>
    </p:spTree>
    <p:extLst>
      <p:ext uri="{BB962C8B-B14F-4D97-AF65-F5344CB8AC3E}">
        <p14:creationId xmlns:p14="http://schemas.microsoft.com/office/powerpoint/2010/main" val="2876887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7AE5-58E0-E38F-1EAB-44C4993E72C8}"/>
              </a:ext>
            </a:extLst>
          </p:cNvPr>
          <p:cNvSpPr>
            <a:spLocks noGrp="1"/>
          </p:cNvSpPr>
          <p:nvPr>
            <p:ph type="title"/>
          </p:nvPr>
        </p:nvSpPr>
        <p:spPr>
          <a:xfrm>
            <a:off x="2474729" y="404421"/>
            <a:ext cx="16142329" cy="691215"/>
          </a:xfrm>
        </p:spPr>
        <p:txBody>
          <a:bodyPr anchor="ctr"/>
          <a:lstStyle/>
          <a:p>
            <a:r>
              <a:rPr lang="en-AU"/>
              <a:t>Which surveys were used</a:t>
            </a:r>
          </a:p>
        </p:txBody>
      </p:sp>
      <p:sp>
        <p:nvSpPr>
          <p:cNvPr id="3" name="Text Placeholder 2">
            <a:extLst>
              <a:ext uri="{FF2B5EF4-FFF2-40B4-BE49-F238E27FC236}">
                <a16:creationId xmlns:a16="http://schemas.microsoft.com/office/drawing/2014/main" id="{F1751D04-5FF5-02FA-B48B-CEE2E71A0CBC}"/>
              </a:ext>
            </a:extLst>
          </p:cNvPr>
          <p:cNvSpPr>
            <a:spLocks noGrp="1"/>
          </p:cNvSpPr>
          <p:nvPr>
            <p:ph type="body" sz="quarter" idx="11"/>
          </p:nvPr>
        </p:nvSpPr>
        <p:spPr>
          <a:xfrm>
            <a:off x="2474913" y="2762250"/>
            <a:ext cx="15717837" cy="6626226"/>
          </a:xfrm>
        </p:spPr>
        <p:txBody>
          <a:bodyPr>
            <a:normAutofit lnSpcReduction="10000"/>
          </a:bodyPr>
          <a:lstStyle/>
          <a:p>
            <a:pPr marL="542925" indent="-542925">
              <a:buFont typeface="Arial" panose="020B0604020202020204" pitchFamily="34" charset="0"/>
              <a:buChar char="•"/>
            </a:pPr>
            <a:r>
              <a:rPr lang="en-AU" sz="2800"/>
              <a:t>Main data are from the 2022–23 National Aboriginal and Torres Strait Islander Health Survey (NATSIHS)</a:t>
            </a:r>
          </a:p>
          <a:p>
            <a:pPr marL="342900" indent="-342900">
              <a:buFont typeface="Arial" panose="020B0604020202020204" pitchFamily="34" charset="0"/>
              <a:buChar char="•"/>
            </a:pPr>
            <a:endParaRPr lang="en-AU" sz="2800"/>
          </a:p>
          <a:p>
            <a:pPr marL="542925" indent="-542925">
              <a:buFont typeface="Arial" panose="020B0604020202020204" pitchFamily="34" charset="0"/>
              <a:buChar char="•"/>
            </a:pPr>
            <a:r>
              <a:rPr lang="en-AU" sz="2800"/>
              <a:t>This survey asked adults to answer these questions, voluntarily:</a:t>
            </a:r>
          </a:p>
          <a:p>
            <a:pPr marL="342900" indent="-342900">
              <a:buFont typeface="Arial" panose="020B0604020202020204" pitchFamily="34" charset="0"/>
              <a:buChar char="•"/>
            </a:pPr>
            <a:endParaRPr lang="en-AU" sz="2800" i="1"/>
          </a:p>
          <a:p>
            <a:pPr marL="1257300" lvl="1" indent="-571500">
              <a:buFont typeface="+mj-lt"/>
              <a:buAutoNum type="romanLcPeriod"/>
            </a:pPr>
            <a:r>
              <a:rPr lang="en-AU" sz="2800" i="1"/>
              <a:t>Have you been removed from your family by welfare or the government or taken away to a mission?</a:t>
            </a:r>
            <a:br>
              <a:rPr lang="en-AU" sz="2800" i="1"/>
            </a:br>
            <a:endParaRPr lang="en-AU" sz="2800" i="1"/>
          </a:p>
          <a:p>
            <a:pPr marL="1257300" lvl="1" indent="-571500">
              <a:buFont typeface="+mj-lt"/>
              <a:buAutoNum type="romanLcPeriod"/>
            </a:pPr>
            <a:r>
              <a:rPr lang="en-AU" sz="2800" i="1"/>
              <a:t>Have any of your relatives been removed from their family by welfare or the government or taken away to a mission?</a:t>
            </a:r>
            <a:br>
              <a:rPr lang="en-AU" sz="2800" i="1"/>
            </a:br>
            <a:endParaRPr lang="en-AU" sz="2800" i="1"/>
          </a:p>
          <a:p>
            <a:pPr marL="1257300" lvl="1" indent="-571500">
              <a:buFont typeface="+mj-lt"/>
              <a:buAutoNum type="romanLcPeriod"/>
            </a:pPr>
            <a:r>
              <a:rPr lang="en-AU" sz="2800" i="1"/>
              <a:t>Are you able to tell me which of your relatives have been removed or taken away from their family?</a:t>
            </a:r>
          </a:p>
          <a:p>
            <a:pPr marL="571500" indent="-571500">
              <a:buFont typeface="+mj-lt"/>
              <a:buAutoNum type="romanLcPeriod"/>
            </a:pPr>
            <a:endParaRPr lang="en-AU" sz="2800" i="1"/>
          </a:p>
          <a:p>
            <a:pPr marL="571500" indent="-571500">
              <a:buFont typeface="Arial" panose="020B0604020202020204" pitchFamily="34" charset="0"/>
              <a:buChar char="•"/>
            </a:pPr>
            <a:r>
              <a:rPr lang="en-AU" sz="2800"/>
              <a:t>Data for comparisons with the non-Indigenous population are from the 2022 National Health Survey (NHS)</a:t>
            </a:r>
          </a:p>
        </p:txBody>
      </p:sp>
    </p:spTree>
    <p:extLst>
      <p:ext uri="{BB962C8B-B14F-4D97-AF65-F5344CB8AC3E}">
        <p14:creationId xmlns:p14="http://schemas.microsoft.com/office/powerpoint/2010/main" val="1949596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099E9-7329-1C76-AEE8-F45CF80069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E09418-5E50-6AF8-1AFA-0845F66D362F}"/>
              </a:ext>
            </a:extLst>
          </p:cNvPr>
          <p:cNvSpPr>
            <a:spLocks noGrp="1"/>
          </p:cNvSpPr>
          <p:nvPr>
            <p:ph type="title"/>
          </p:nvPr>
        </p:nvSpPr>
        <p:spPr>
          <a:xfrm>
            <a:off x="2474729" y="458282"/>
            <a:ext cx="16142329" cy="583493"/>
          </a:xfrm>
        </p:spPr>
        <p:txBody>
          <a:bodyPr/>
          <a:lstStyle/>
          <a:p>
            <a:r>
              <a:rPr lang="en-AU"/>
              <a:t>Populations in this analysis</a:t>
            </a:r>
          </a:p>
        </p:txBody>
      </p:sp>
      <p:sp>
        <p:nvSpPr>
          <p:cNvPr id="3" name="Text Placeholder 2">
            <a:extLst>
              <a:ext uri="{FF2B5EF4-FFF2-40B4-BE49-F238E27FC236}">
                <a16:creationId xmlns:a16="http://schemas.microsoft.com/office/drawing/2014/main" id="{2687CECD-DE88-32F3-A691-EE556EB4323E}"/>
              </a:ext>
            </a:extLst>
          </p:cNvPr>
          <p:cNvSpPr>
            <a:spLocks noGrp="1"/>
          </p:cNvSpPr>
          <p:nvPr>
            <p:ph type="body" sz="quarter" idx="11"/>
          </p:nvPr>
        </p:nvSpPr>
        <p:spPr>
          <a:xfrm>
            <a:off x="2474729" y="2397126"/>
            <a:ext cx="7103038" cy="6991350"/>
          </a:xfrm>
        </p:spPr>
        <p:txBody>
          <a:bodyPr>
            <a:normAutofit/>
          </a:bodyPr>
          <a:lstStyle/>
          <a:p>
            <a:pPr>
              <a:lnSpc>
                <a:spcPct val="100000"/>
              </a:lnSpc>
            </a:pPr>
            <a:r>
              <a:rPr lang="en-AU" sz="3200" b="1">
                <a:solidFill>
                  <a:srgbClr val="A52B5B"/>
                </a:solidFill>
              </a:rPr>
              <a:t>Stolen Generations survivors</a:t>
            </a:r>
            <a:br>
              <a:rPr lang="en-AU" sz="3200" b="1"/>
            </a:br>
            <a:endParaRPr lang="en-AU" sz="3200" b="1"/>
          </a:p>
          <a:p>
            <a:pPr marL="457200" indent="-457200">
              <a:lnSpc>
                <a:spcPct val="100000"/>
              </a:lnSpc>
              <a:buFont typeface="Arial" panose="020B0604020202020204" pitchFamily="34" charset="0"/>
              <a:buChar char="•"/>
            </a:pPr>
            <a:r>
              <a:rPr lang="en-AU" sz="2800"/>
              <a:t>People who self-reported that they were removed from their families </a:t>
            </a:r>
            <a:r>
              <a:rPr lang="en-AU" sz="2800" i="1"/>
              <a:t>and</a:t>
            </a:r>
            <a:r>
              <a:rPr lang="en-AU" sz="2800"/>
              <a:t> who were aged 50 and over in 2022–23 (born before 1972).</a:t>
            </a:r>
          </a:p>
          <a:p>
            <a:pPr>
              <a:lnSpc>
                <a:spcPct val="100000"/>
              </a:lnSpc>
            </a:pPr>
            <a:endParaRPr lang="en-AU" sz="2800"/>
          </a:p>
          <a:p>
            <a:pPr>
              <a:lnSpc>
                <a:spcPct val="100000"/>
              </a:lnSpc>
            </a:pPr>
            <a:r>
              <a:rPr lang="en-AU" sz="2800"/>
              <a:t>Comparison groups:</a:t>
            </a:r>
          </a:p>
          <a:p>
            <a:pPr marL="457200" indent="-457200">
              <a:lnSpc>
                <a:spcPct val="100000"/>
              </a:lnSpc>
              <a:buFont typeface="Arial" panose="020B0604020202020204" pitchFamily="34" charset="0"/>
              <a:buChar char="•"/>
            </a:pPr>
            <a:r>
              <a:rPr lang="en-AU" sz="2800"/>
              <a:t>Indigenous Australians aged 50 and over who were not removed from their families (self-reported).</a:t>
            </a:r>
          </a:p>
          <a:p>
            <a:pPr marL="457200" indent="-457200">
              <a:lnSpc>
                <a:spcPct val="100000"/>
              </a:lnSpc>
              <a:buFont typeface="Arial" panose="020B0604020202020204" pitchFamily="34" charset="0"/>
              <a:buChar char="•"/>
            </a:pPr>
            <a:r>
              <a:rPr lang="en-AU" sz="2800"/>
              <a:t>Non-Indigenous people aged 50 and over.</a:t>
            </a:r>
          </a:p>
          <a:p>
            <a:pPr>
              <a:lnSpc>
                <a:spcPct val="100000"/>
              </a:lnSpc>
            </a:pPr>
            <a:endParaRPr lang="en-AU" sz="2800"/>
          </a:p>
        </p:txBody>
      </p:sp>
      <p:sp>
        <p:nvSpPr>
          <p:cNvPr id="8" name="Text Placeholder 2">
            <a:extLst>
              <a:ext uri="{FF2B5EF4-FFF2-40B4-BE49-F238E27FC236}">
                <a16:creationId xmlns:a16="http://schemas.microsoft.com/office/drawing/2014/main" id="{686491BC-7957-E38C-5C85-C3EEB482FB26}"/>
              </a:ext>
            </a:extLst>
          </p:cNvPr>
          <p:cNvSpPr txBox="1">
            <a:spLocks/>
          </p:cNvSpPr>
          <p:nvPr/>
        </p:nvSpPr>
        <p:spPr>
          <a:xfrm>
            <a:off x="4262035" y="9382853"/>
            <a:ext cx="12321152" cy="62350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AU" sz="2800"/>
              <a:t>Some people are both survivors and descendants of Stolen Generations.</a:t>
            </a:r>
          </a:p>
        </p:txBody>
      </p:sp>
      <p:sp>
        <p:nvSpPr>
          <p:cNvPr id="9" name="Text Placeholder 2">
            <a:extLst>
              <a:ext uri="{FF2B5EF4-FFF2-40B4-BE49-F238E27FC236}">
                <a16:creationId xmlns:a16="http://schemas.microsoft.com/office/drawing/2014/main" id="{57F38C74-03DD-242B-1B24-699CF4FF2174}"/>
              </a:ext>
            </a:extLst>
          </p:cNvPr>
          <p:cNvSpPr txBox="1">
            <a:spLocks/>
          </p:cNvSpPr>
          <p:nvPr/>
        </p:nvSpPr>
        <p:spPr>
          <a:xfrm>
            <a:off x="10864313" y="2397126"/>
            <a:ext cx="7752745" cy="53126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AU" sz="3200" b="1">
                <a:solidFill>
                  <a:srgbClr val="60AAD4"/>
                </a:solidFill>
              </a:rPr>
              <a:t>Stolen Generations descendants</a:t>
            </a:r>
            <a:br>
              <a:rPr lang="en-AU" sz="3200" b="1"/>
            </a:br>
            <a:endParaRPr lang="en-AU" sz="3200" b="1"/>
          </a:p>
          <a:p>
            <a:pPr marL="457200" indent="-457200">
              <a:lnSpc>
                <a:spcPct val="100000"/>
              </a:lnSpc>
              <a:buFont typeface="Arial" panose="020B0604020202020204" pitchFamily="34" charset="0"/>
              <a:buChar char="•"/>
            </a:pPr>
            <a:r>
              <a:rPr lang="en-AU" sz="2800"/>
              <a:t>People who self-reported that at least one parent, (great) grandparent, aunt or uncle was removed from their families.</a:t>
            </a:r>
          </a:p>
          <a:p>
            <a:pPr>
              <a:lnSpc>
                <a:spcPct val="100000"/>
              </a:lnSpc>
            </a:pPr>
            <a:endParaRPr lang="en-AU" sz="2800"/>
          </a:p>
          <a:p>
            <a:pPr>
              <a:lnSpc>
                <a:spcPct val="100000"/>
              </a:lnSpc>
            </a:pPr>
            <a:r>
              <a:rPr lang="en-AU" sz="2800"/>
              <a:t>Comparison groups:</a:t>
            </a:r>
          </a:p>
          <a:p>
            <a:pPr marL="457200" indent="-457200">
              <a:lnSpc>
                <a:spcPct val="100000"/>
              </a:lnSpc>
              <a:buFont typeface="Arial" panose="020B0604020202020204" pitchFamily="34" charset="0"/>
              <a:buChar char="•"/>
            </a:pPr>
            <a:r>
              <a:rPr lang="en-AU" sz="2800"/>
              <a:t>Indigenous people aged 18 and over who self-reported that none of their relatives from previous generations were removed.</a:t>
            </a:r>
          </a:p>
          <a:p>
            <a:pPr marL="457200" indent="-457200">
              <a:lnSpc>
                <a:spcPct val="100000"/>
              </a:lnSpc>
              <a:buFont typeface="Arial" panose="020B0604020202020204" pitchFamily="34" charset="0"/>
              <a:buChar char="•"/>
            </a:pPr>
            <a:r>
              <a:rPr lang="en-AU" sz="2800"/>
              <a:t>Non-Indigenous people aged 18 and over.</a:t>
            </a:r>
          </a:p>
        </p:txBody>
      </p:sp>
      <p:cxnSp>
        <p:nvCxnSpPr>
          <p:cNvPr id="11" name="Straight Connector 10">
            <a:extLst>
              <a:ext uri="{FF2B5EF4-FFF2-40B4-BE49-F238E27FC236}">
                <a16:creationId xmlns:a16="http://schemas.microsoft.com/office/drawing/2014/main" id="{416BEF49-368B-6D22-F295-4B6D10592E04}"/>
              </a:ext>
            </a:extLst>
          </p:cNvPr>
          <p:cNvCxnSpPr>
            <a:cxnSpLocks/>
          </p:cNvCxnSpPr>
          <p:nvPr/>
        </p:nvCxnSpPr>
        <p:spPr>
          <a:xfrm>
            <a:off x="10221132" y="2545007"/>
            <a:ext cx="0" cy="6180539"/>
          </a:xfrm>
          <a:prstGeom prst="line">
            <a:avLst/>
          </a:prstGeom>
          <a:ln w="95250" cap="rnd">
            <a:solidFill>
              <a:srgbClr val="8B1D6A">
                <a:alpha val="50000"/>
              </a:srgbClr>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998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Rounded Corners 46">
            <a:extLst>
              <a:ext uri="{FF2B5EF4-FFF2-40B4-BE49-F238E27FC236}">
                <a16:creationId xmlns:a16="http://schemas.microsoft.com/office/drawing/2014/main" id="{D9C099A0-A189-912E-7A52-538830B1EA40}"/>
              </a:ext>
            </a:extLst>
          </p:cNvPr>
          <p:cNvSpPr/>
          <p:nvPr/>
        </p:nvSpPr>
        <p:spPr>
          <a:xfrm>
            <a:off x="11759586" y="2087985"/>
            <a:ext cx="7119096" cy="7700628"/>
          </a:xfrm>
          <a:prstGeom prst="roundRect">
            <a:avLst>
              <a:gd name="adj" fmla="val 4521"/>
            </a:avLst>
          </a:prstGeom>
          <a:solidFill>
            <a:srgbClr val="E3F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Rectangle: Rounded Corners 36">
            <a:extLst>
              <a:ext uri="{FF2B5EF4-FFF2-40B4-BE49-F238E27FC236}">
                <a16:creationId xmlns:a16="http://schemas.microsoft.com/office/drawing/2014/main" id="{8E147FCD-B235-E6EE-6E28-06EF3E09297E}"/>
              </a:ext>
            </a:extLst>
          </p:cNvPr>
          <p:cNvSpPr/>
          <p:nvPr/>
        </p:nvSpPr>
        <p:spPr>
          <a:xfrm>
            <a:off x="1911772" y="6544420"/>
            <a:ext cx="5343854" cy="3263771"/>
          </a:xfrm>
          <a:prstGeom prst="roundRect">
            <a:avLst>
              <a:gd name="adj" fmla="val 4521"/>
            </a:avLst>
          </a:prstGeom>
          <a:solidFill>
            <a:srgbClr val="E7D9F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Rounded Corners 29">
            <a:extLst>
              <a:ext uri="{FF2B5EF4-FFF2-40B4-BE49-F238E27FC236}">
                <a16:creationId xmlns:a16="http://schemas.microsoft.com/office/drawing/2014/main" id="{2DE296F2-9729-2DAA-536F-0F8D63B22897}"/>
              </a:ext>
            </a:extLst>
          </p:cNvPr>
          <p:cNvSpPr/>
          <p:nvPr/>
        </p:nvSpPr>
        <p:spPr>
          <a:xfrm>
            <a:off x="7470465" y="6130088"/>
            <a:ext cx="4074282" cy="3678103"/>
          </a:xfrm>
          <a:prstGeom prst="roundRect">
            <a:avLst>
              <a:gd name="adj" fmla="val 4521"/>
            </a:avLst>
          </a:prstGeom>
          <a:solidFill>
            <a:srgbClr val="E3F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Rounded Corners 25">
            <a:extLst>
              <a:ext uri="{FF2B5EF4-FFF2-40B4-BE49-F238E27FC236}">
                <a16:creationId xmlns:a16="http://schemas.microsoft.com/office/drawing/2014/main" id="{624B59F3-5996-C110-02C4-567A5DC6C3E5}"/>
              </a:ext>
            </a:extLst>
          </p:cNvPr>
          <p:cNvSpPr/>
          <p:nvPr/>
        </p:nvSpPr>
        <p:spPr>
          <a:xfrm>
            <a:off x="7472820" y="2070157"/>
            <a:ext cx="4074282" cy="3853585"/>
          </a:xfrm>
          <a:prstGeom prst="roundRect">
            <a:avLst>
              <a:gd name="adj" fmla="val 4521"/>
            </a:avLst>
          </a:prstGeom>
          <a:solidFill>
            <a:srgbClr val="E7D9F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Rounded Corners 22">
            <a:extLst>
              <a:ext uri="{FF2B5EF4-FFF2-40B4-BE49-F238E27FC236}">
                <a16:creationId xmlns:a16="http://schemas.microsoft.com/office/drawing/2014/main" id="{69514FC7-CD7F-0C9B-E244-D141027D7C1F}"/>
              </a:ext>
            </a:extLst>
          </p:cNvPr>
          <p:cNvSpPr/>
          <p:nvPr/>
        </p:nvSpPr>
        <p:spPr>
          <a:xfrm>
            <a:off x="1914303" y="2087984"/>
            <a:ext cx="5348423" cy="4227893"/>
          </a:xfrm>
          <a:prstGeom prst="roundRect">
            <a:avLst>
              <a:gd name="adj" fmla="val 4521"/>
            </a:avLst>
          </a:prstGeom>
          <a:solidFill>
            <a:srgbClr val="A52B5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286FF415-8252-9148-4225-994B5BECAE9F}"/>
              </a:ext>
            </a:extLst>
          </p:cNvPr>
          <p:cNvSpPr>
            <a:spLocks noGrp="1"/>
          </p:cNvSpPr>
          <p:nvPr>
            <p:ph type="title"/>
          </p:nvPr>
        </p:nvSpPr>
        <p:spPr/>
        <p:txBody>
          <a:bodyPr/>
          <a:lstStyle/>
          <a:p>
            <a:r>
              <a:rPr lang="en-AU"/>
              <a:t>Survivors at a glance</a:t>
            </a:r>
          </a:p>
        </p:txBody>
      </p:sp>
      <p:grpSp>
        <p:nvGrpSpPr>
          <p:cNvPr id="58" name="Group 57">
            <a:extLst>
              <a:ext uri="{FF2B5EF4-FFF2-40B4-BE49-F238E27FC236}">
                <a16:creationId xmlns:a16="http://schemas.microsoft.com/office/drawing/2014/main" id="{B740A951-B0C0-C2B4-619B-6B4A224BF723}"/>
              </a:ext>
            </a:extLst>
          </p:cNvPr>
          <p:cNvGrpSpPr/>
          <p:nvPr/>
        </p:nvGrpSpPr>
        <p:grpSpPr>
          <a:xfrm>
            <a:off x="12112311" y="2492731"/>
            <a:ext cx="6327458" cy="6101592"/>
            <a:chOff x="12112311" y="2492731"/>
            <a:chExt cx="6327458" cy="6101592"/>
          </a:xfrm>
          <a:effectLst>
            <a:glow rad="38100">
              <a:schemeClr val="bg1">
                <a:alpha val="70000"/>
              </a:schemeClr>
            </a:glow>
          </a:effectLst>
        </p:grpSpPr>
        <p:pic>
          <p:nvPicPr>
            <p:cNvPr id="51" name="Graphic 50">
              <a:extLst>
                <a:ext uri="{FF2B5EF4-FFF2-40B4-BE49-F238E27FC236}">
                  <a16:creationId xmlns:a16="http://schemas.microsoft.com/office/drawing/2014/main" id="{BDAA31F3-B749-DA01-BE17-736EB688213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617708" y="2798323"/>
              <a:ext cx="3769253" cy="5796000"/>
            </a:xfrm>
            <a:prstGeom prst="rect">
              <a:avLst/>
            </a:prstGeom>
          </p:spPr>
        </p:pic>
        <p:pic>
          <p:nvPicPr>
            <p:cNvPr id="53" name="Graphic 52">
              <a:extLst>
                <a:ext uri="{FF2B5EF4-FFF2-40B4-BE49-F238E27FC236}">
                  <a16:creationId xmlns:a16="http://schemas.microsoft.com/office/drawing/2014/main" id="{42E1B38C-9DEA-0580-6DCC-E13A6585D6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112311" y="2492731"/>
              <a:ext cx="6327458" cy="4841558"/>
            </a:xfrm>
            <a:prstGeom prst="rect">
              <a:avLst/>
            </a:prstGeom>
          </p:spPr>
        </p:pic>
      </p:grpSp>
      <p:grpSp>
        <p:nvGrpSpPr>
          <p:cNvPr id="5" name="Canvas 4">
            <a:extLst>
              <a:ext uri="{FF2B5EF4-FFF2-40B4-BE49-F238E27FC236}">
                <a16:creationId xmlns:a16="http://schemas.microsoft.com/office/drawing/2014/main" id="{BD6C0A54-22EE-FDCD-90DA-D7E057296170}"/>
              </a:ext>
            </a:extLst>
          </p:cNvPr>
          <p:cNvGrpSpPr/>
          <p:nvPr/>
        </p:nvGrpSpPr>
        <p:grpSpPr>
          <a:xfrm>
            <a:off x="11940415" y="2229818"/>
            <a:ext cx="6676643" cy="6676643"/>
            <a:chOff x="0" y="0"/>
            <a:chExt cx="5399405" cy="5399405"/>
          </a:xfrm>
          <a:noFill/>
        </p:grpSpPr>
        <p:sp>
          <p:nvSpPr>
            <p:cNvPr id="7" name="Rectangle 6">
              <a:extLst>
                <a:ext uri="{FF2B5EF4-FFF2-40B4-BE49-F238E27FC236}">
                  <a16:creationId xmlns:a16="http://schemas.microsoft.com/office/drawing/2014/main" id="{C8260B35-A3AC-731D-5147-837175F468BC}"/>
                </a:ext>
              </a:extLst>
            </p:cNvPr>
            <p:cNvSpPr/>
            <p:nvPr/>
          </p:nvSpPr>
          <p:spPr>
            <a:xfrm>
              <a:off x="0" y="0"/>
              <a:ext cx="5399405" cy="5399405"/>
            </a:xfrm>
            <a:prstGeom prst="rect">
              <a:avLst/>
            </a:prstGeom>
            <a:grpFill/>
          </p:spPr>
          <p:txBody>
            <a:bodyPr/>
            <a:lstStyle/>
            <a:p>
              <a:endParaRPr lang="en-AU"/>
            </a:p>
          </p:txBody>
        </p:sp>
        <p:pic>
          <p:nvPicPr>
            <p:cNvPr id="8" name="Picture 7" hidden="1">
              <a:extLst>
                <a:ext uri="{FF2B5EF4-FFF2-40B4-BE49-F238E27FC236}">
                  <a16:creationId xmlns:a16="http://schemas.microsoft.com/office/drawing/2014/main" id="{6AAC1238-D811-BE3B-8E2A-8EE682150068}"/>
                </a:ext>
              </a:extLst>
            </p:cNvPr>
            <p:cNvPicPr>
              <a:picLocks noChangeAspect="1"/>
            </p:cNvPicPr>
            <p:nvPr/>
          </p:nvPicPr>
          <p:blipFill>
            <a:blip r:embed="rId4"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0" y="0"/>
              <a:ext cx="5399405" cy="5399405"/>
            </a:xfrm>
            <a:prstGeom prst="rect">
              <a:avLst/>
            </a:prstGeom>
            <a:grpFill/>
            <a:ln>
              <a:noFill/>
            </a:ln>
          </p:spPr>
        </p:pic>
        <p:sp>
          <p:nvSpPr>
            <p:cNvPr id="9" name="Text Box 2">
              <a:extLst>
                <a:ext uri="{FF2B5EF4-FFF2-40B4-BE49-F238E27FC236}">
                  <a16:creationId xmlns:a16="http://schemas.microsoft.com/office/drawing/2014/main" id="{CEC3E5E6-6ECE-4863-6326-2852575BC376}"/>
                </a:ext>
              </a:extLst>
            </p:cNvPr>
            <p:cNvSpPr txBox="1">
              <a:spLocks noChangeArrowheads="1"/>
            </p:cNvSpPr>
            <p:nvPr/>
          </p:nvSpPr>
          <p:spPr bwMode="auto">
            <a:xfrm>
              <a:off x="710911" y="2288313"/>
              <a:ext cx="1075689" cy="601299"/>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chemeClr val="bg1"/>
                  </a:solidFill>
                  <a:effectLst/>
                  <a:latin typeface="Aptos SemiBold" panose="020B0004020202020204" pitchFamily="34" charset="0"/>
                  <a:ea typeface="Times New Roman" panose="02020603050405020304" pitchFamily="18" charset="0"/>
                  <a:cs typeface="Times New Roman" panose="02020603050405020304" pitchFamily="18" charset="0"/>
                </a:rPr>
                <a:t>5,400</a:t>
              </a:r>
              <a:endParaRPr lang="en-AU">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chemeClr val="bg1"/>
                  </a:solidFill>
                  <a:effectLst/>
                  <a:latin typeface="Aptos SemiBold" panose="020B0004020202020204" pitchFamily="34" charset="0"/>
                  <a:ea typeface="Times New Roman" panose="02020603050405020304" pitchFamily="18" charset="0"/>
                  <a:cs typeface="Times New Roman" panose="02020603050405020304" pitchFamily="18" charset="0"/>
                </a:rPr>
                <a:t>23%</a:t>
              </a:r>
              <a:endParaRPr lang="en-AU">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0" name="Text Box 2">
              <a:extLst>
                <a:ext uri="{FF2B5EF4-FFF2-40B4-BE49-F238E27FC236}">
                  <a16:creationId xmlns:a16="http://schemas.microsoft.com/office/drawing/2014/main" id="{DF0C95C5-395F-188A-7C0F-8048DA66D1C8}"/>
                </a:ext>
              </a:extLst>
            </p:cNvPr>
            <p:cNvSpPr txBox="1">
              <a:spLocks noChangeArrowheads="1"/>
            </p:cNvSpPr>
            <p:nvPr/>
          </p:nvSpPr>
          <p:spPr bwMode="auto">
            <a:xfrm>
              <a:off x="2200792" y="1397483"/>
              <a:ext cx="1075689" cy="501943"/>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rgbClr val="000000"/>
                  </a:solidFill>
                  <a:effectLst/>
                  <a:latin typeface="Aptos SemiBold" panose="020B0004020202020204" pitchFamily="34" charset="0"/>
                  <a:ea typeface="Times New Roman" panose="02020603050405020304" pitchFamily="18" charset="0"/>
                  <a:cs typeface="Times New Roman" panose="02020603050405020304" pitchFamily="18" charset="0"/>
                </a:rPr>
                <a:t>1,500</a:t>
              </a:r>
              <a:endParaRPr lang="en-AU">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rgbClr val="000000"/>
                  </a:solidFill>
                  <a:effectLst/>
                  <a:latin typeface="Aptos SemiBold" panose="020B0004020202020204" pitchFamily="34" charset="0"/>
                  <a:ea typeface="Times New Roman" panose="02020603050405020304" pitchFamily="18" charset="0"/>
                  <a:cs typeface="Times New Roman" panose="02020603050405020304" pitchFamily="18" charset="0"/>
                </a:rPr>
                <a:t>6.5%</a:t>
              </a:r>
              <a:endParaRPr lang="en-AU">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1" name="Text Box 2">
              <a:extLst>
                <a:ext uri="{FF2B5EF4-FFF2-40B4-BE49-F238E27FC236}">
                  <a16:creationId xmlns:a16="http://schemas.microsoft.com/office/drawing/2014/main" id="{2D3DE100-206C-3900-36D6-783564EC5ABC}"/>
                </a:ext>
              </a:extLst>
            </p:cNvPr>
            <p:cNvSpPr txBox="1">
              <a:spLocks noChangeArrowheads="1"/>
            </p:cNvSpPr>
            <p:nvPr/>
          </p:nvSpPr>
          <p:spPr bwMode="auto">
            <a:xfrm>
              <a:off x="3594554" y="1837374"/>
              <a:ext cx="1075689" cy="601299"/>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chemeClr val="bg1"/>
                  </a:solidFill>
                  <a:effectLst/>
                  <a:latin typeface="Aptos SemiBold" panose="020B0004020202020204" pitchFamily="34" charset="0"/>
                  <a:ea typeface="Times New Roman" panose="02020603050405020304" pitchFamily="18" charset="0"/>
                  <a:cs typeface="Times New Roman" panose="02020603050405020304" pitchFamily="18" charset="0"/>
                </a:rPr>
                <a:t>5,300</a:t>
              </a:r>
              <a:endParaRPr lang="en-AU">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chemeClr val="bg1"/>
                  </a:solidFill>
                  <a:effectLst/>
                  <a:latin typeface="Aptos SemiBold" panose="020B0004020202020204" pitchFamily="34" charset="0"/>
                  <a:ea typeface="Times New Roman" panose="02020603050405020304" pitchFamily="18" charset="0"/>
                  <a:cs typeface="Times New Roman" panose="02020603050405020304" pitchFamily="18" charset="0"/>
                </a:rPr>
                <a:t>23%</a:t>
              </a:r>
              <a:endParaRPr lang="en-AU">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2" name="Text Box 2">
              <a:extLst>
                <a:ext uri="{FF2B5EF4-FFF2-40B4-BE49-F238E27FC236}">
                  <a16:creationId xmlns:a16="http://schemas.microsoft.com/office/drawing/2014/main" id="{2966EE27-1815-16ED-AD1A-E7791E4904AC}"/>
                </a:ext>
              </a:extLst>
            </p:cNvPr>
            <p:cNvSpPr txBox="1">
              <a:spLocks noChangeArrowheads="1"/>
            </p:cNvSpPr>
            <p:nvPr/>
          </p:nvSpPr>
          <p:spPr bwMode="auto">
            <a:xfrm>
              <a:off x="2400941" y="2679164"/>
              <a:ext cx="1075689" cy="501943"/>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rgbClr val="000000"/>
                  </a:solidFill>
                  <a:effectLst/>
                  <a:latin typeface="Aptos SemiBold" panose="020B0004020202020204" pitchFamily="34" charset="0"/>
                  <a:ea typeface="Times New Roman" panose="02020603050405020304" pitchFamily="18" charset="0"/>
                  <a:cs typeface="Times New Roman" panose="02020603050405020304" pitchFamily="18" charset="0"/>
                </a:rPr>
                <a:t>1,800</a:t>
              </a:r>
              <a:endParaRPr lang="en-AU">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rgbClr val="000000"/>
                  </a:solidFill>
                  <a:effectLst/>
                  <a:latin typeface="Aptos SemiBold" panose="020B0004020202020204" pitchFamily="34" charset="0"/>
                  <a:ea typeface="Times New Roman" panose="02020603050405020304" pitchFamily="18" charset="0"/>
                  <a:cs typeface="Times New Roman" panose="02020603050405020304" pitchFamily="18" charset="0"/>
                </a:rPr>
                <a:t>7.9%</a:t>
              </a:r>
              <a:endParaRPr lang="en-AU">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3" name="Text Box 2">
              <a:extLst>
                <a:ext uri="{FF2B5EF4-FFF2-40B4-BE49-F238E27FC236}">
                  <a16:creationId xmlns:a16="http://schemas.microsoft.com/office/drawing/2014/main" id="{E09E985B-D73D-AFAC-436F-D268BD18A0C5}"/>
                </a:ext>
              </a:extLst>
            </p:cNvPr>
            <p:cNvSpPr txBox="1">
              <a:spLocks noChangeArrowheads="1"/>
            </p:cNvSpPr>
            <p:nvPr/>
          </p:nvSpPr>
          <p:spPr bwMode="auto">
            <a:xfrm>
              <a:off x="3840001" y="4703449"/>
              <a:ext cx="1075689" cy="501943"/>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rgbClr val="000000"/>
                  </a:solidFill>
                  <a:effectLst/>
                  <a:latin typeface="Aptos SemiBold" panose="020B0004020202020204" pitchFamily="34" charset="0"/>
                  <a:ea typeface="Times New Roman" panose="02020603050405020304" pitchFamily="18" charset="0"/>
                  <a:cs typeface="Times New Roman" panose="02020603050405020304" pitchFamily="18" charset="0"/>
                </a:rPr>
                <a:t>960</a:t>
              </a:r>
              <a:endParaRPr lang="en-AU">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rgbClr val="000000"/>
                  </a:solidFill>
                  <a:effectLst/>
                  <a:latin typeface="Aptos SemiBold" panose="020B0004020202020204" pitchFamily="34" charset="0"/>
                  <a:ea typeface="Times New Roman" panose="02020603050405020304" pitchFamily="18" charset="0"/>
                  <a:cs typeface="Times New Roman" panose="02020603050405020304" pitchFamily="18" charset="0"/>
                </a:rPr>
                <a:t>4.1%</a:t>
              </a:r>
              <a:endParaRPr lang="en-AU">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4" name="Text Box 2">
              <a:extLst>
                <a:ext uri="{FF2B5EF4-FFF2-40B4-BE49-F238E27FC236}">
                  <a16:creationId xmlns:a16="http://schemas.microsoft.com/office/drawing/2014/main" id="{320964B8-37AA-564A-6BDB-9A5B0911D453}"/>
                </a:ext>
              </a:extLst>
            </p:cNvPr>
            <p:cNvSpPr txBox="1">
              <a:spLocks noChangeArrowheads="1"/>
            </p:cNvSpPr>
            <p:nvPr/>
          </p:nvSpPr>
          <p:spPr bwMode="auto">
            <a:xfrm>
              <a:off x="3575980" y="3932393"/>
              <a:ext cx="1075689" cy="501943"/>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rgbClr val="000000"/>
                  </a:solidFill>
                  <a:effectLst/>
                  <a:latin typeface="Aptos SemiBold" panose="020B0004020202020204" pitchFamily="34" charset="0"/>
                  <a:ea typeface="Times New Roman" panose="02020603050405020304" pitchFamily="18" charset="0"/>
                  <a:cs typeface="Times New Roman" panose="02020603050405020304" pitchFamily="18" charset="0"/>
                </a:rPr>
                <a:t>1,700</a:t>
              </a:r>
              <a:endParaRPr lang="en-AU">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rgbClr val="000000"/>
                  </a:solidFill>
                  <a:effectLst/>
                  <a:latin typeface="Aptos SemiBold" panose="020B0004020202020204" pitchFamily="34" charset="0"/>
                  <a:ea typeface="Times New Roman" panose="02020603050405020304" pitchFamily="18" charset="0"/>
                  <a:cs typeface="Times New Roman" panose="02020603050405020304" pitchFamily="18" charset="0"/>
                </a:rPr>
                <a:t>7.3%</a:t>
              </a:r>
              <a:endParaRPr lang="en-AU">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5" name="Text Box 2">
              <a:extLst>
                <a:ext uri="{FF2B5EF4-FFF2-40B4-BE49-F238E27FC236}">
                  <a16:creationId xmlns:a16="http://schemas.microsoft.com/office/drawing/2014/main" id="{3A2810EE-BC3B-E4AD-DD70-8FCBF08DD459}"/>
                </a:ext>
              </a:extLst>
            </p:cNvPr>
            <p:cNvSpPr txBox="1">
              <a:spLocks noChangeArrowheads="1"/>
            </p:cNvSpPr>
            <p:nvPr/>
          </p:nvSpPr>
          <p:spPr bwMode="auto">
            <a:xfrm>
              <a:off x="3904017" y="2965473"/>
              <a:ext cx="1075689" cy="861969"/>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chemeClr val="bg1"/>
                  </a:solidFill>
                  <a:effectLst/>
                  <a:latin typeface="Aptos SemiBold" panose="020B0004020202020204" pitchFamily="34" charset="0"/>
                  <a:ea typeface="Times New Roman" panose="02020603050405020304" pitchFamily="18" charset="0"/>
                  <a:cs typeface="Times New Roman" panose="02020603050405020304" pitchFamily="18" charset="0"/>
                </a:rPr>
                <a:t>6,600</a:t>
              </a:r>
              <a:endParaRPr lang="en-AU">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chemeClr val="bg1"/>
                  </a:solidFill>
                  <a:effectLst/>
                  <a:latin typeface="Aptos SemiBold" panose="020B0004020202020204" pitchFamily="34" charset="0"/>
                  <a:ea typeface="Times New Roman" panose="02020603050405020304" pitchFamily="18" charset="0"/>
                  <a:cs typeface="Times New Roman" panose="02020603050405020304" pitchFamily="18" charset="0"/>
                </a:rPr>
                <a:t>28%</a:t>
              </a:r>
              <a:endParaRPr lang="en-AU">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300"/>
                </a:spcBef>
                <a:spcAft>
                  <a:spcPts val="600"/>
                </a:spcAft>
                <a:buNone/>
              </a:pPr>
              <a:r>
                <a:rPr lang="en-AU">
                  <a:solidFill>
                    <a:schemeClr val="bg1"/>
                  </a:solidFill>
                  <a:effectLst/>
                  <a:latin typeface="Aptos SemiBold" panose="020B0004020202020204" pitchFamily="34" charset="0"/>
                  <a:ea typeface="Times New Roman" panose="02020603050405020304" pitchFamily="18" charset="0"/>
                  <a:cs typeface="Times New Roman" panose="02020603050405020304" pitchFamily="18" charset="0"/>
                </a:rPr>
                <a:t>NSW/ACT</a:t>
              </a:r>
              <a:endParaRPr lang="en-AU">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p:txBody>
        </p:sp>
      </p:grpSp>
      <p:sp>
        <p:nvSpPr>
          <p:cNvPr id="16" name="Rectangle: Rounded Corners 15">
            <a:extLst>
              <a:ext uri="{FF2B5EF4-FFF2-40B4-BE49-F238E27FC236}">
                <a16:creationId xmlns:a16="http://schemas.microsoft.com/office/drawing/2014/main" id="{BBD19ADD-E3E8-4800-CD7F-75A44D04999D}"/>
              </a:ext>
            </a:extLst>
          </p:cNvPr>
          <p:cNvSpPr/>
          <p:nvPr/>
        </p:nvSpPr>
        <p:spPr>
          <a:xfrm>
            <a:off x="2195349" y="2272354"/>
            <a:ext cx="4788000" cy="395653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300">
                <a:solidFill>
                  <a:schemeClr val="bg1"/>
                </a:solidFill>
                <a:latin typeface="Open Sans" panose="020B0606030504020204" pitchFamily="34" charset="0"/>
                <a:ea typeface="Open Sans" panose="020B0606030504020204" pitchFamily="34" charset="0"/>
                <a:cs typeface="Open Sans" panose="020B0606030504020204" pitchFamily="34" charset="0"/>
              </a:rPr>
              <a:t>An estimated</a:t>
            </a:r>
          </a:p>
          <a:p>
            <a:r>
              <a:rPr lang="en-AU" sz="7200" b="1">
                <a:solidFill>
                  <a:schemeClr val="bg1"/>
                </a:solidFill>
                <a:latin typeface="Open Sans" panose="020B0606030504020204" pitchFamily="34" charset="0"/>
                <a:ea typeface="Open Sans" panose="020B0606030504020204" pitchFamily="34" charset="0"/>
                <a:cs typeface="Open Sans" panose="020B0606030504020204" pitchFamily="34" charset="0"/>
              </a:rPr>
              <a:t>23,300</a:t>
            </a:r>
          </a:p>
          <a:p>
            <a:r>
              <a:rPr lang="en-AU" sz="2300">
                <a:solidFill>
                  <a:schemeClr val="bg1"/>
                </a:solidFill>
                <a:latin typeface="Open Sans" panose="020B0606030504020204" pitchFamily="34" charset="0"/>
                <a:ea typeface="Open Sans" panose="020B0606030504020204" pitchFamily="34" charset="0"/>
                <a:cs typeface="Open Sans" panose="020B0606030504020204" pitchFamily="34" charset="0"/>
              </a:rPr>
              <a:t>people aged 50 and over had been removed from their family</a:t>
            </a:r>
          </a:p>
          <a:p>
            <a:endParaRPr lang="en-AU"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AU" sz="200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r>
              <a:rPr lang="en-AU" sz="3200" b="1">
                <a:solidFill>
                  <a:schemeClr val="bg1"/>
                </a:solidFill>
                <a:latin typeface="Open Sans" panose="020B0606030504020204" pitchFamily="34" charset="0"/>
                <a:ea typeface="Open Sans" panose="020B0606030504020204" pitchFamily="34" charset="0"/>
                <a:cs typeface="Open Sans" panose="020B0606030504020204" pitchFamily="34" charset="0"/>
              </a:rPr>
              <a:t>15%</a:t>
            </a:r>
            <a:r>
              <a:rPr lang="en-AU" sz="2800" b="1">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AU" sz="2000">
                <a:solidFill>
                  <a:schemeClr val="bg1"/>
                </a:solidFill>
                <a:latin typeface="Open Sans" panose="020B0606030504020204" pitchFamily="34" charset="0"/>
                <a:ea typeface="Open Sans" panose="020B0606030504020204" pitchFamily="34" charset="0"/>
                <a:cs typeface="Open Sans" panose="020B0606030504020204" pitchFamily="34" charset="0"/>
              </a:rPr>
              <a:t>of people aged 50 and over</a:t>
            </a:r>
          </a:p>
        </p:txBody>
      </p:sp>
      <p:sp>
        <p:nvSpPr>
          <p:cNvPr id="17" name="Rectangle: Rounded Corners 16">
            <a:extLst>
              <a:ext uri="{FF2B5EF4-FFF2-40B4-BE49-F238E27FC236}">
                <a16:creationId xmlns:a16="http://schemas.microsoft.com/office/drawing/2014/main" id="{3A040D8E-9B86-8A80-27FC-424E1A5A903B}"/>
              </a:ext>
            </a:extLst>
          </p:cNvPr>
          <p:cNvSpPr/>
          <p:nvPr/>
        </p:nvSpPr>
        <p:spPr>
          <a:xfrm>
            <a:off x="9087748" y="2616991"/>
            <a:ext cx="3127726" cy="282687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53%</a:t>
            </a:r>
          </a:p>
          <a:p>
            <a:r>
              <a:rPr lang="en-AU" sz="2800">
                <a:solidFill>
                  <a:schemeClr val="tx1"/>
                </a:solidFill>
                <a:latin typeface="Open Sans" panose="020B0606030504020204" pitchFamily="34" charset="0"/>
                <a:ea typeface="Open Sans" panose="020B0606030504020204" pitchFamily="34" charset="0"/>
                <a:cs typeface="Open Sans" panose="020B0606030504020204" pitchFamily="34" charset="0"/>
              </a:rPr>
              <a:t>are women</a:t>
            </a:r>
          </a:p>
          <a:p>
            <a:endParaRPr lang="en-AU">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12,300 </a:t>
            </a:r>
            <a:r>
              <a:rPr lang="en-AU" sz="2000">
                <a:solidFill>
                  <a:srgbClr val="5C2C84"/>
                </a:solidFill>
                <a:latin typeface="Open Sans" panose="020B0606030504020204" pitchFamily="34" charset="0"/>
                <a:ea typeface="Open Sans" panose="020B0606030504020204" pitchFamily="34" charset="0"/>
                <a:cs typeface="Open Sans" panose="020B0606030504020204" pitchFamily="34" charset="0"/>
              </a:rPr>
              <a:t>people</a:t>
            </a:r>
            <a:endParaRPr lang="en-AU" sz="3200">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Rectangle: Rounded Corners 17">
            <a:extLst>
              <a:ext uri="{FF2B5EF4-FFF2-40B4-BE49-F238E27FC236}">
                <a16:creationId xmlns:a16="http://schemas.microsoft.com/office/drawing/2014/main" id="{44C21EE4-6B97-FDE6-F198-25043046DD50}"/>
              </a:ext>
            </a:extLst>
          </p:cNvPr>
          <p:cNvSpPr/>
          <p:nvPr/>
        </p:nvSpPr>
        <p:spPr>
          <a:xfrm>
            <a:off x="7736505" y="6199804"/>
            <a:ext cx="3127726" cy="354077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2D858D"/>
                </a:solidFill>
                <a:latin typeface="Open Sans" panose="020B0606030504020204" pitchFamily="34" charset="0"/>
                <a:ea typeface="Open Sans" panose="020B0606030504020204" pitchFamily="34" charset="0"/>
                <a:cs typeface="Open Sans" panose="020B0606030504020204" pitchFamily="34" charset="0"/>
              </a:rPr>
              <a:t>86%</a:t>
            </a:r>
          </a:p>
          <a:p>
            <a: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t>currently live in</a:t>
            </a:r>
            <a:b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t>non-remote areas</a:t>
            </a:r>
          </a:p>
          <a:p>
            <a:endPar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en-AU" sz="2000" b="1">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en-AU" sz="2000" b="1">
                <a:solidFill>
                  <a:srgbClr val="27535F"/>
                </a:solidFill>
                <a:latin typeface="Open Sans" panose="020B0606030504020204" pitchFamily="34" charset="0"/>
                <a:ea typeface="Open Sans" panose="020B0606030504020204" pitchFamily="34" charset="0"/>
                <a:cs typeface="Open Sans" panose="020B0606030504020204" pitchFamily="34" charset="0"/>
              </a:rPr>
              <a:t>20,000</a:t>
            </a:r>
            <a:r>
              <a:rPr lang="en-AU" sz="2000">
                <a:solidFill>
                  <a:srgbClr val="27535F"/>
                </a:solidFill>
                <a:latin typeface="Open Sans" panose="020B0606030504020204" pitchFamily="34" charset="0"/>
                <a:ea typeface="Open Sans" panose="020B0606030504020204" pitchFamily="34" charset="0"/>
                <a:cs typeface="Open Sans" panose="020B0606030504020204" pitchFamily="34" charset="0"/>
              </a:rPr>
              <a:t> people</a:t>
            </a:r>
            <a:endParaRPr lang="en-AU" sz="3200">
              <a:solidFill>
                <a:srgbClr val="27535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18">
            <a:extLst>
              <a:ext uri="{FF2B5EF4-FFF2-40B4-BE49-F238E27FC236}">
                <a16:creationId xmlns:a16="http://schemas.microsoft.com/office/drawing/2014/main" id="{1B24E4DB-9A18-2BA6-CAB6-D565B94F9CE4}"/>
              </a:ext>
            </a:extLst>
          </p:cNvPr>
          <p:cNvSpPr/>
          <p:nvPr/>
        </p:nvSpPr>
        <p:spPr>
          <a:xfrm>
            <a:off x="2795544" y="6315877"/>
            <a:ext cx="3127726" cy="354077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70%</a:t>
            </a:r>
            <a:endPar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Rectangle: Rounded Corners 20">
            <a:extLst>
              <a:ext uri="{FF2B5EF4-FFF2-40B4-BE49-F238E27FC236}">
                <a16:creationId xmlns:a16="http://schemas.microsoft.com/office/drawing/2014/main" id="{40969982-2D85-146A-BEE5-0F7A74182E1B}"/>
              </a:ext>
            </a:extLst>
          </p:cNvPr>
          <p:cNvSpPr/>
          <p:nvPr/>
        </p:nvSpPr>
        <p:spPr>
          <a:xfrm>
            <a:off x="2166849" y="8707710"/>
            <a:ext cx="3127726" cy="80096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3000"/>
              </a:lnSpc>
            </a:pP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aged 50–64 years</a:t>
            </a:r>
          </a:p>
          <a:p>
            <a:pPr>
              <a:lnSpc>
                <a:spcPts val="3000"/>
              </a:lnSpc>
            </a:pP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16,300 </a:t>
            </a:r>
            <a:r>
              <a:rPr lang="en-AU" sz="2000">
                <a:solidFill>
                  <a:srgbClr val="5C2C84"/>
                </a:solidFill>
                <a:latin typeface="Open Sans" panose="020B0606030504020204" pitchFamily="34" charset="0"/>
                <a:ea typeface="Open Sans" panose="020B0606030504020204" pitchFamily="34" charset="0"/>
                <a:cs typeface="Open Sans" panose="020B0606030504020204" pitchFamily="34" charset="0"/>
              </a:rPr>
              <a:t>people</a:t>
            </a:r>
            <a:endParaRPr lang="en-AU" sz="900">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Rounded Corners 21">
            <a:extLst>
              <a:ext uri="{FF2B5EF4-FFF2-40B4-BE49-F238E27FC236}">
                <a16:creationId xmlns:a16="http://schemas.microsoft.com/office/drawing/2014/main" id="{73D36F8A-893F-CF3B-2A78-9C880E1E974E}"/>
              </a:ext>
            </a:extLst>
          </p:cNvPr>
          <p:cNvSpPr/>
          <p:nvPr/>
        </p:nvSpPr>
        <p:spPr>
          <a:xfrm>
            <a:off x="3824464" y="8724420"/>
            <a:ext cx="3127726" cy="80096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lnSpc>
                <a:spcPts val="3000"/>
              </a:lnSpc>
            </a:pP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aged 65 and over</a:t>
            </a:r>
          </a:p>
          <a:p>
            <a:pPr algn="r">
              <a:lnSpc>
                <a:spcPts val="3000"/>
              </a:lnSpc>
            </a:pP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7,000 </a:t>
            </a:r>
            <a:r>
              <a:rPr lang="en-AU" sz="2000">
                <a:solidFill>
                  <a:srgbClr val="5C2C84"/>
                </a:solidFill>
                <a:latin typeface="Open Sans" panose="020B0606030504020204" pitchFamily="34" charset="0"/>
                <a:ea typeface="Open Sans" panose="020B0606030504020204" pitchFamily="34" charset="0"/>
                <a:cs typeface="Open Sans" panose="020B0606030504020204" pitchFamily="34" charset="0"/>
              </a:rPr>
              <a:t>people</a:t>
            </a:r>
            <a:endParaRPr lang="en-AU" sz="900">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5" name="Straight Connector 24">
            <a:extLst>
              <a:ext uri="{FF2B5EF4-FFF2-40B4-BE49-F238E27FC236}">
                <a16:creationId xmlns:a16="http://schemas.microsoft.com/office/drawing/2014/main" id="{3142AC13-85DA-7D37-EF4A-655ADF30F540}"/>
              </a:ext>
            </a:extLst>
          </p:cNvPr>
          <p:cNvCxnSpPr>
            <a:cxnSpLocks/>
          </p:cNvCxnSpPr>
          <p:nvPr/>
        </p:nvCxnSpPr>
        <p:spPr>
          <a:xfrm>
            <a:off x="2349544" y="5132892"/>
            <a:ext cx="430344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05C9A3C-6093-39CE-94D6-9306317F4D50}"/>
              </a:ext>
            </a:extLst>
          </p:cNvPr>
          <p:cNvCxnSpPr>
            <a:cxnSpLocks/>
          </p:cNvCxnSpPr>
          <p:nvPr/>
        </p:nvCxnSpPr>
        <p:spPr>
          <a:xfrm>
            <a:off x="9221491" y="4654273"/>
            <a:ext cx="187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97AE821-F162-AA98-9C8D-6B7C9AB066D8}"/>
              </a:ext>
            </a:extLst>
          </p:cNvPr>
          <p:cNvCxnSpPr>
            <a:cxnSpLocks/>
          </p:cNvCxnSpPr>
          <p:nvPr/>
        </p:nvCxnSpPr>
        <p:spPr>
          <a:xfrm>
            <a:off x="7877002" y="8717082"/>
            <a:ext cx="2592000" cy="0"/>
          </a:xfrm>
          <a:prstGeom prst="line">
            <a:avLst/>
          </a:prstGeom>
          <a:ln w="28575">
            <a:solidFill>
              <a:srgbClr val="27535F"/>
            </a:solidFill>
          </a:ln>
        </p:spPr>
        <p:style>
          <a:lnRef idx="1">
            <a:schemeClr val="accent1"/>
          </a:lnRef>
          <a:fillRef idx="0">
            <a:schemeClr val="accent1"/>
          </a:fillRef>
          <a:effectRef idx="0">
            <a:schemeClr val="accent1"/>
          </a:effectRef>
          <a:fontRef idx="minor">
            <a:schemeClr val="tx1"/>
          </a:fontRef>
        </p:style>
      </p:cxnSp>
      <p:sp>
        <p:nvSpPr>
          <p:cNvPr id="38" name="Rectangle: Top Corners Rounded 37">
            <a:extLst>
              <a:ext uri="{FF2B5EF4-FFF2-40B4-BE49-F238E27FC236}">
                <a16:creationId xmlns:a16="http://schemas.microsoft.com/office/drawing/2014/main" id="{1EE8AAC4-5810-0DDD-8A00-F98801CA665C}"/>
              </a:ext>
            </a:extLst>
          </p:cNvPr>
          <p:cNvSpPr/>
          <p:nvPr/>
        </p:nvSpPr>
        <p:spPr>
          <a:xfrm rot="16200000">
            <a:off x="3449820" y="6465351"/>
            <a:ext cx="817968" cy="3168000"/>
          </a:xfrm>
          <a:prstGeom prst="round2SameRect">
            <a:avLst/>
          </a:prstGeom>
          <a:solidFill>
            <a:srgbClr val="5C2C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9" name="Rectangle: Top Corners Rounded 38">
            <a:extLst>
              <a:ext uri="{FF2B5EF4-FFF2-40B4-BE49-F238E27FC236}">
                <a16:creationId xmlns:a16="http://schemas.microsoft.com/office/drawing/2014/main" id="{E243DA08-1065-A9F4-BA29-B11B17D2E8B6}"/>
              </a:ext>
            </a:extLst>
          </p:cNvPr>
          <p:cNvSpPr/>
          <p:nvPr/>
        </p:nvSpPr>
        <p:spPr>
          <a:xfrm rot="5400000">
            <a:off x="5768105" y="7367150"/>
            <a:ext cx="817968" cy="1364400"/>
          </a:xfrm>
          <a:prstGeom prst="round2SameRect">
            <a:avLst/>
          </a:prstGeom>
          <a:solidFill>
            <a:srgbClr val="C5A3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ectangle: Rounded Corners 19">
            <a:extLst>
              <a:ext uri="{FF2B5EF4-FFF2-40B4-BE49-F238E27FC236}">
                <a16:creationId xmlns:a16="http://schemas.microsoft.com/office/drawing/2014/main" id="{25354E69-CAE2-16E6-E061-1C666F91D6B5}"/>
              </a:ext>
            </a:extLst>
          </p:cNvPr>
          <p:cNvSpPr/>
          <p:nvPr/>
        </p:nvSpPr>
        <p:spPr>
          <a:xfrm>
            <a:off x="5698026" y="7345087"/>
            <a:ext cx="3127726" cy="1410702"/>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30%</a:t>
            </a:r>
            <a:endParaRPr lang="en-AU" sz="1100" b="1">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Rectangle: Rounded Corners 39">
            <a:extLst>
              <a:ext uri="{FF2B5EF4-FFF2-40B4-BE49-F238E27FC236}">
                <a16:creationId xmlns:a16="http://schemas.microsoft.com/office/drawing/2014/main" id="{9DF78070-C52F-042E-49ED-3C68A17CBD9E}"/>
              </a:ext>
            </a:extLst>
          </p:cNvPr>
          <p:cNvSpPr/>
          <p:nvPr/>
        </p:nvSpPr>
        <p:spPr>
          <a:xfrm>
            <a:off x="2398833" y="7690384"/>
            <a:ext cx="1150338" cy="751306"/>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3200" b="1">
                <a:solidFill>
                  <a:schemeClr val="bg1"/>
                </a:solidFill>
                <a:latin typeface="Open Sans" panose="020B0606030504020204" pitchFamily="34" charset="0"/>
                <a:ea typeface="Open Sans" panose="020B0606030504020204" pitchFamily="34" charset="0"/>
                <a:cs typeface="Open Sans" panose="020B0606030504020204" pitchFamily="34" charset="0"/>
              </a:rPr>
              <a:t>70%</a:t>
            </a:r>
            <a:endParaRPr lang="en-AU" sz="11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Rounded Corners 40">
            <a:extLst>
              <a:ext uri="{FF2B5EF4-FFF2-40B4-BE49-F238E27FC236}">
                <a16:creationId xmlns:a16="http://schemas.microsoft.com/office/drawing/2014/main" id="{3A741E75-B49E-0BE1-B5B4-3E60D07E1336}"/>
              </a:ext>
            </a:extLst>
          </p:cNvPr>
          <p:cNvSpPr/>
          <p:nvPr/>
        </p:nvSpPr>
        <p:spPr>
          <a:xfrm>
            <a:off x="2247352" y="6735693"/>
            <a:ext cx="3127726" cy="80096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3000"/>
              </a:lnSpc>
            </a:pPr>
            <a:r>
              <a:rPr lang="en-AU" sz="2400">
                <a:solidFill>
                  <a:srgbClr val="5C2C84"/>
                </a:solidFill>
                <a:latin typeface="Open Sans" panose="020B0606030504020204" pitchFamily="34" charset="0"/>
                <a:ea typeface="Open Sans" panose="020B0606030504020204" pitchFamily="34" charset="0"/>
                <a:cs typeface="Open Sans" panose="020B0606030504020204" pitchFamily="34" charset="0"/>
              </a:rPr>
              <a:t>Age distribution</a:t>
            </a:r>
            <a:endParaRPr lang="en-AU" sz="1000">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3" name="Graphic 42">
            <a:extLst>
              <a:ext uri="{FF2B5EF4-FFF2-40B4-BE49-F238E27FC236}">
                <a16:creationId xmlns:a16="http://schemas.microsoft.com/office/drawing/2014/main" id="{CDC4EC30-0D15-F5C7-556D-96C96C098BB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117736" y="6685135"/>
            <a:ext cx="984929" cy="735681"/>
          </a:xfrm>
          <a:prstGeom prst="rect">
            <a:avLst/>
          </a:prstGeom>
        </p:spPr>
      </p:pic>
      <p:pic>
        <p:nvPicPr>
          <p:cNvPr id="45" name="Graphic 44">
            <a:extLst>
              <a:ext uri="{FF2B5EF4-FFF2-40B4-BE49-F238E27FC236}">
                <a16:creationId xmlns:a16="http://schemas.microsoft.com/office/drawing/2014/main" id="{F97BD606-DEED-A13A-4228-D724B5DF2E4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862489" y="2980021"/>
            <a:ext cx="1070141" cy="1173086"/>
          </a:xfrm>
          <a:prstGeom prst="rect">
            <a:avLst/>
          </a:prstGeom>
        </p:spPr>
      </p:pic>
      <p:sp>
        <p:nvSpPr>
          <p:cNvPr id="59" name="Rectangle: Rounded Corners 58">
            <a:extLst>
              <a:ext uri="{FF2B5EF4-FFF2-40B4-BE49-F238E27FC236}">
                <a16:creationId xmlns:a16="http://schemas.microsoft.com/office/drawing/2014/main" id="{5ABAABF7-3E32-00AA-7ABC-CE377071A5E1}"/>
              </a:ext>
            </a:extLst>
          </p:cNvPr>
          <p:cNvSpPr/>
          <p:nvPr/>
        </p:nvSpPr>
        <p:spPr>
          <a:xfrm>
            <a:off x="12106719" y="6599800"/>
            <a:ext cx="3885234" cy="354077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2D858D"/>
                </a:solidFill>
                <a:latin typeface="Open Sans" panose="020B0606030504020204" pitchFamily="34" charset="0"/>
                <a:ea typeface="Open Sans" panose="020B0606030504020204" pitchFamily="34" charset="0"/>
                <a:cs typeface="Open Sans" panose="020B0606030504020204" pitchFamily="34" charset="0"/>
              </a:rPr>
              <a:t>74%</a:t>
            </a:r>
          </a:p>
          <a:p>
            <a:pPr>
              <a:lnSpc>
                <a:spcPts val="3600"/>
              </a:lnSpc>
            </a:pPr>
            <a: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t>currently live in</a:t>
            </a:r>
            <a:b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t>NSW/ACT, QLD and WA</a:t>
            </a:r>
          </a:p>
        </p:txBody>
      </p:sp>
    </p:spTree>
    <p:extLst>
      <p:ext uri="{BB962C8B-B14F-4D97-AF65-F5344CB8AC3E}">
        <p14:creationId xmlns:p14="http://schemas.microsoft.com/office/powerpoint/2010/main" val="3087126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CF053-0317-9376-E3B5-F933BE189C30}"/>
            </a:ext>
          </a:extLst>
        </p:cNvPr>
        <p:cNvGrpSpPr/>
        <p:nvPr/>
      </p:nvGrpSpPr>
      <p:grpSpPr>
        <a:xfrm>
          <a:off x="0" y="0"/>
          <a:ext cx="0" cy="0"/>
          <a:chOff x="0" y="0"/>
          <a:chExt cx="0" cy="0"/>
        </a:xfrm>
      </p:grpSpPr>
      <p:sp>
        <p:nvSpPr>
          <p:cNvPr id="47" name="Rectangle: Rounded Corners 46">
            <a:extLst>
              <a:ext uri="{FF2B5EF4-FFF2-40B4-BE49-F238E27FC236}">
                <a16:creationId xmlns:a16="http://schemas.microsoft.com/office/drawing/2014/main" id="{A81EA274-EB24-3B62-A008-6C574B14048D}"/>
              </a:ext>
            </a:extLst>
          </p:cNvPr>
          <p:cNvSpPr/>
          <p:nvPr/>
        </p:nvSpPr>
        <p:spPr>
          <a:xfrm>
            <a:off x="11759586" y="2087985"/>
            <a:ext cx="7119096" cy="7700628"/>
          </a:xfrm>
          <a:prstGeom prst="roundRect">
            <a:avLst>
              <a:gd name="adj" fmla="val 4521"/>
            </a:avLst>
          </a:prstGeom>
          <a:solidFill>
            <a:srgbClr val="E3F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Rectangle: Rounded Corners 36">
            <a:extLst>
              <a:ext uri="{FF2B5EF4-FFF2-40B4-BE49-F238E27FC236}">
                <a16:creationId xmlns:a16="http://schemas.microsoft.com/office/drawing/2014/main" id="{C9A16741-3EBB-F664-DCA9-40850A50C1E9}"/>
              </a:ext>
            </a:extLst>
          </p:cNvPr>
          <p:cNvSpPr/>
          <p:nvPr/>
        </p:nvSpPr>
        <p:spPr>
          <a:xfrm>
            <a:off x="1911772" y="6544420"/>
            <a:ext cx="5343854" cy="3263771"/>
          </a:xfrm>
          <a:prstGeom prst="roundRect">
            <a:avLst>
              <a:gd name="adj" fmla="val 4521"/>
            </a:avLst>
          </a:prstGeom>
          <a:solidFill>
            <a:srgbClr val="E7D9F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Rounded Corners 29">
            <a:extLst>
              <a:ext uri="{FF2B5EF4-FFF2-40B4-BE49-F238E27FC236}">
                <a16:creationId xmlns:a16="http://schemas.microsoft.com/office/drawing/2014/main" id="{EC794FF8-8EDA-C961-69BB-9E43776D470D}"/>
              </a:ext>
            </a:extLst>
          </p:cNvPr>
          <p:cNvSpPr/>
          <p:nvPr/>
        </p:nvSpPr>
        <p:spPr>
          <a:xfrm>
            <a:off x="7470465" y="6130088"/>
            <a:ext cx="4074282" cy="3678103"/>
          </a:xfrm>
          <a:prstGeom prst="roundRect">
            <a:avLst>
              <a:gd name="adj" fmla="val 4521"/>
            </a:avLst>
          </a:prstGeom>
          <a:solidFill>
            <a:srgbClr val="E3F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Rounded Corners 25">
            <a:extLst>
              <a:ext uri="{FF2B5EF4-FFF2-40B4-BE49-F238E27FC236}">
                <a16:creationId xmlns:a16="http://schemas.microsoft.com/office/drawing/2014/main" id="{E709615A-59E2-983F-1181-1BA9CD7B9398}"/>
              </a:ext>
            </a:extLst>
          </p:cNvPr>
          <p:cNvSpPr/>
          <p:nvPr/>
        </p:nvSpPr>
        <p:spPr>
          <a:xfrm>
            <a:off x="7472820" y="2070157"/>
            <a:ext cx="4074282" cy="3853585"/>
          </a:xfrm>
          <a:prstGeom prst="roundRect">
            <a:avLst>
              <a:gd name="adj" fmla="val 4521"/>
            </a:avLst>
          </a:prstGeom>
          <a:solidFill>
            <a:srgbClr val="E7D9F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Rounded Corners 22">
            <a:extLst>
              <a:ext uri="{FF2B5EF4-FFF2-40B4-BE49-F238E27FC236}">
                <a16:creationId xmlns:a16="http://schemas.microsoft.com/office/drawing/2014/main" id="{C4412E28-58D6-A895-913E-6FBF35F01469}"/>
              </a:ext>
            </a:extLst>
          </p:cNvPr>
          <p:cNvSpPr/>
          <p:nvPr/>
        </p:nvSpPr>
        <p:spPr>
          <a:xfrm>
            <a:off x="1914303" y="2087984"/>
            <a:ext cx="5348423" cy="4227893"/>
          </a:xfrm>
          <a:prstGeom prst="roundRect">
            <a:avLst>
              <a:gd name="adj" fmla="val 4521"/>
            </a:avLst>
          </a:prstGeom>
          <a:solidFill>
            <a:srgbClr val="609AC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A9455D43-4655-A50A-C373-19FFAE0CEFE5}"/>
              </a:ext>
            </a:extLst>
          </p:cNvPr>
          <p:cNvSpPr>
            <a:spLocks noGrp="1"/>
          </p:cNvSpPr>
          <p:nvPr>
            <p:ph type="title"/>
          </p:nvPr>
        </p:nvSpPr>
        <p:spPr/>
        <p:txBody>
          <a:bodyPr/>
          <a:lstStyle/>
          <a:p>
            <a:r>
              <a:rPr lang="en-AU"/>
              <a:t>Descendants at a glance</a:t>
            </a:r>
          </a:p>
        </p:txBody>
      </p:sp>
      <p:grpSp>
        <p:nvGrpSpPr>
          <p:cNvPr id="58" name="Group 57">
            <a:extLst>
              <a:ext uri="{FF2B5EF4-FFF2-40B4-BE49-F238E27FC236}">
                <a16:creationId xmlns:a16="http://schemas.microsoft.com/office/drawing/2014/main" id="{F93B432B-BC67-FA98-50A8-4EDC4A02FA68}"/>
              </a:ext>
            </a:extLst>
          </p:cNvPr>
          <p:cNvGrpSpPr/>
          <p:nvPr/>
        </p:nvGrpSpPr>
        <p:grpSpPr>
          <a:xfrm>
            <a:off x="12112311" y="2492731"/>
            <a:ext cx="6327458" cy="6101592"/>
            <a:chOff x="12112311" y="2492731"/>
            <a:chExt cx="6327458" cy="6101592"/>
          </a:xfrm>
          <a:effectLst>
            <a:glow rad="38100">
              <a:schemeClr val="bg1">
                <a:alpha val="70000"/>
              </a:schemeClr>
            </a:glow>
          </a:effectLst>
        </p:grpSpPr>
        <p:pic>
          <p:nvPicPr>
            <p:cNvPr id="51" name="Graphic 50">
              <a:extLst>
                <a:ext uri="{FF2B5EF4-FFF2-40B4-BE49-F238E27FC236}">
                  <a16:creationId xmlns:a16="http://schemas.microsoft.com/office/drawing/2014/main" id="{337B89B3-9789-53A0-BF00-3FA265C3218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617708" y="2798323"/>
              <a:ext cx="3769253" cy="5796000"/>
            </a:xfrm>
            <a:prstGeom prst="rect">
              <a:avLst/>
            </a:prstGeom>
          </p:spPr>
        </p:pic>
        <p:pic>
          <p:nvPicPr>
            <p:cNvPr id="53" name="Graphic 52">
              <a:extLst>
                <a:ext uri="{FF2B5EF4-FFF2-40B4-BE49-F238E27FC236}">
                  <a16:creationId xmlns:a16="http://schemas.microsoft.com/office/drawing/2014/main" id="{D5737D50-5557-FFF5-B4C3-585F71E6EB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112311" y="2492731"/>
              <a:ext cx="6327458" cy="4841558"/>
            </a:xfrm>
            <a:prstGeom prst="rect">
              <a:avLst/>
            </a:prstGeom>
          </p:spPr>
        </p:pic>
      </p:grpSp>
      <p:grpSp>
        <p:nvGrpSpPr>
          <p:cNvPr id="5" name="Canvas 4">
            <a:extLst>
              <a:ext uri="{FF2B5EF4-FFF2-40B4-BE49-F238E27FC236}">
                <a16:creationId xmlns:a16="http://schemas.microsoft.com/office/drawing/2014/main" id="{0D2DB52B-F301-BD47-8E80-67351B3E19AE}"/>
              </a:ext>
            </a:extLst>
          </p:cNvPr>
          <p:cNvGrpSpPr/>
          <p:nvPr/>
        </p:nvGrpSpPr>
        <p:grpSpPr>
          <a:xfrm>
            <a:off x="11940415" y="2229818"/>
            <a:ext cx="6676643" cy="6676643"/>
            <a:chOff x="0" y="0"/>
            <a:chExt cx="5399405" cy="5399405"/>
          </a:xfrm>
          <a:noFill/>
        </p:grpSpPr>
        <p:sp>
          <p:nvSpPr>
            <p:cNvPr id="7" name="Rectangle 6">
              <a:extLst>
                <a:ext uri="{FF2B5EF4-FFF2-40B4-BE49-F238E27FC236}">
                  <a16:creationId xmlns:a16="http://schemas.microsoft.com/office/drawing/2014/main" id="{224FDEDF-D060-27AE-EEFF-F037030219D0}"/>
                </a:ext>
              </a:extLst>
            </p:cNvPr>
            <p:cNvSpPr/>
            <p:nvPr/>
          </p:nvSpPr>
          <p:spPr>
            <a:xfrm>
              <a:off x="0" y="0"/>
              <a:ext cx="5399405" cy="5399405"/>
            </a:xfrm>
            <a:prstGeom prst="rect">
              <a:avLst/>
            </a:prstGeom>
            <a:grpFill/>
          </p:spPr>
          <p:txBody>
            <a:bodyPr/>
            <a:lstStyle/>
            <a:p>
              <a:endParaRPr lang="en-AU"/>
            </a:p>
          </p:txBody>
        </p:sp>
        <p:pic>
          <p:nvPicPr>
            <p:cNvPr id="8" name="Picture 7" hidden="1">
              <a:extLst>
                <a:ext uri="{FF2B5EF4-FFF2-40B4-BE49-F238E27FC236}">
                  <a16:creationId xmlns:a16="http://schemas.microsoft.com/office/drawing/2014/main" id="{724A1ACE-FD87-6771-96FF-4D2FE3B83FAB}"/>
                </a:ext>
              </a:extLst>
            </p:cNvPr>
            <p:cNvPicPr>
              <a:picLocks noChangeAspect="1"/>
            </p:cNvPicPr>
            <p:nvPr/>
          </p:nvPicPr>
          <p:blipFill>
            <a:blip r:embed="rId4"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0" y="0"/>
              <a:ext cx="5399405" cy="5399405"/>
            </a:xfrm>
            <a:prstGeom prst="rect">
              <a:avLst/>
            </a:prstGeom>
            <a:grpFill/>
            <a:ln>
              <a:noFill/>
            </a:ln>
          </p:spPr>
        </p:pic>
        <p:sp>
          <p:nvSpPr>
            <p:cNvPr id="9" name="Text Box 2">
              <a:extLst>
                <a:ext uri="{FF2B5EF4-FFF2-40B4-BE49-F238E27FC236}">
                  <a16:creationId xmlns:a16="http://schemas.microsoft.com/office/drawing/2014/main" id="{C0863A43-FDE1-EF4D-5096-6C5858F06717}"/>
                </a:ext>
              </a:extLst>
            </p:cNvPr>
            <p:cNvSpPr txBox="1">
              <a:spLocks noChangeArrowheads="1"/>
            </p:cNvSpPr>
            <p:nvPr/>
          </p:nvSpPr>
          <p:spPr bwMode="auto">
            <a:xfrm>
              <a:off x="710911" y="2288313"/>
              <a:ext cx="1075689" cy="604048"/>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chemeClr val="bg1"/>
                  </a:solidFill>
                  <a:effectLst/>
                  <a:latin typeface="Aptos SemiBold" panose="020B0004020202020204" pitchFamily="34" charset="0"/>
                  <a:ea typeface="Times New Roman" panose="02020603050405020304" pitchFamily="18" charset="0"/>
                  <a:cs typeface="Times New Roman" panose="02020603050405020304" pitchFamily="18" charset="0"/>
                </a:rPr>
                <a:t>31,700</a:t>
              </a:r>
            </a:p>
            <a:p>
              <a:pPr algn="ctr">
                <a:lnSpc>
                  <a:spcPct val="75000"/>
                </a:lnSpc>
                <a:spcBef>
                  <a:spcPts val="600"/>
                </a:spcBef>
                <a:spcAft>
                  <a:spcPts val="600"/>
                </a:spcAft>
                <a:buNone/>
              </a:pPr>
              <a:r>
                <a:rPr lang="en-AU" sz="2400">
                  <a:solidFill>
                    <a:schemeClr val="bg1"/>
                  </a:solidFill>
                  <a:effectLst/>
                  <a:latin typeface="Aptos SemiBold" panose="020B0004020202020204" pitchFamily="34" charset="0"/>
                  <a:ea typeface="Times New Roman" panose="02020603050405020304" pitchFamily="18" charset="0"/>
                  <a:cs typeface="Times New Roman" panose="02020603050405020304" pitchFamily="18" charset="0"/>
                </a:rPr>
                <a:t>16%</a:t>
              </a:r>
            </a:p>
          </p:txBody>
        </p:sp>
        <p:sp>
          <p:nvSpPr>
            <p:cNvPr id="10" name="Text Box 2">
              <a:extLst>
                <a:ext uri="{FF2B5EF4-FFF2-40B4-BE49-F238E27FC236}">
                  <a16:creationId xmlns:a16="http://schemas.microsoft.com/office/drawing/2014/main" id="{FB483CB3-B141-BB5A-DB1E-0947A9CCEC35}"/>
                </a:ext>
              </a:extLst>
            </p:cNvPr>
            <p:cNvSpPr txBox="1">
              <a:spLocks noChangeArrowheads="1"/>
            </p:cNvSpPr>
            <p:nvPr/>
          </p:nvSpPr>
          <p:spPr bwMode="auto">
            <a:xfrm>
              <a:off x="2200792" y="1397483"/>
              <a:ext cx="1075689" cy="601299"/>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rgbClr val="000000"/>
                  </a:solidFill>
                  <a:latin typeface="Aptos SemiBold" panose="020B0004020202020204" pitchFamily="34" charset="0"/>
                  <a:ea typeface="Times New Roman" panose="02020603050405020304" pitchFamily="18" charset="0"/>
                  <a:cs typeface="Times New Roman" panose="02020603050405020304" pitchFamily="18" charset="0"/>
                </a:rPr>
                <a:t>13,400</a:t>
              </a:r>
              <a:endParaRPr lang="en-AU">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rgbClr val="000000"/>
                  </a:solidFill>
                  <a:latin typeface="Aptos SemiBold" panose="020B0004020202020204" pitchFamily="34" charset="0"/>
                  <a:ea typeface="Times New Roman" panose="02020603050405020304" pitchFamily="18" charset="0"/>
                  <a:cs typeface="Times New Roman" panose="02020603050405020304" pitchFamily="18" charset="0"/>
                </a:rPr>
                <a:t>6.7%</a:t>
              </a:r>
              <a:endParaRPr lang="en-AU">
                <a:latin typeface="Arial" panose="020B0604020202020204" pitchFamily="34" charset="0"/>
                <a:ea typeface="Times New Roman" panose="02020603050405020304" pitchFamily="18" charset="0"/>
                <a:cs typeface="Times New Roman" panose="02020603050405020304" pitchFamily="18" charset="0"/>
              </a:endParaRPr>
            </a:p>
          </p:txBody>
        </p:sp>
        <p:sp>
          <p:nvSpPr>
            <p:cNvPr id="11" name="Text Box 2">
              <a:extLst>
                <a:ext uri="{FF2B5EF4-FFF2-40B4-BE49-F238E27FC236}">
                  <a16:creationId xmlns:a16="http://schemas.microsoft.com/office/drawing/2014/main" id="{0DD0F174-3277-A33F-C4DA-2B3ACC64A811}"/>
                </a:ext>
              </a:extLst>
            </p:cNvPr>
            <p:cNvSpPr txBox="1">
              <a:spLocks noChangeArrowheads="1"/>
            </p:cNvSpPr>
            <p:nvPr/>
          </p:nvSpPr>
          <p:spPr bwMode="auto">
            <a:xfrm>
              <a:off x="3594554" y="1837374"/>
              <a:ext cx="1075689" cy="601299"/>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chemeClr val="bg1"/>
                  </a:solidFill>
                  <a:latin typeface="Aptos SemiBold" panose="020B0004020202020204" pitchFamily="34" charset="0"/>
                  <a:ea typeface="Times New Roman" panose="02020603050405020304" pitchFamily="18" charset="0"/>
                  <a:cs typeface="Times New Roman" panose="02020603050405020304" pitchFamily="18" charset="0"/>
                </a:rPr>
                <a:t>61,400</a:t>
              </a:r>
              <a:endParaRPr lang="en-AU">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chemeClr val="bg1"/>
                  </a:solidFill>
                  <a:latin typeface="Aptos SemiBold" panose="020B0004020202020204" pitchFamily="34" charset="0"/>
                  <a:ea typeface="Times New Roman" panose="02020603050405020304" pitchFamily="18" charset="0"/>
                  <a:cs typeface="Times New Roman" panose="02020603050405020304" pitchFamily="18" charset="0"/>
                </a:rPr>
                <a:t>31%</a:t>
              </a:r>
              <a:endParaRPr lang="en-AU">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2" name="Text Box 2">
              <a:extLst>
                <a:ext uri="{FF2B5EF4-FFF2-40B4-BE49-F238E27FC236}">
                  <a16:creationId xmlns:a16="http://schemas.microsoft.com/office/drawing/2014/main" id="{CA05D8E3-87F3-1EF5-40EC-25BC2BAA884E}"/>
                </a:ext>
              </a:extLst>
            </p:cNvPr>
            <p:cNvSpPr txBox="1">
              <a:spLocks noChangeArrowheads="1"/>
            </p:cNvSpPr>
            <p:nvPr/>
          </p:nvSpPr>
          <p:spPr bwMode="auto">
            <a:xfrm>
              <a:off x="2400941" y="2679164"/>
              <a:ext cx="1075689" cy="601299"/>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rgbClr val="000000"/>
                  </a:solidFill>
                  <a:latin typeface="Aptos SemiBold" panose="020B0004020202020204" pitchFamily="34" charset="0"/>
                  <a:ea typeface="Times New Roman" panose="02020603050405020304" pitchFamily="18" charset="0"/>
                  <a:cs typeface="Times New Roman" panose="02020603050405020304" pitchFamily="18" charset="0"/>
                </a:rPr>
                <a:t>13,500</a:t>
              </a:r>
              <a:endParaRPr lang="en-AU">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rgbClr val="000000"/>
                  </a:solidFill>
                  <a:latin typeface="Aptos SemiBold" panose="020B0004020202020204" pitchFamily="34" charset="0"/>
                  <a:ea typeface="Times New Roman" panose="02020603050405020304" pitchFamily="18" charset="0"/>
                  <a:cs typeface="Times New Roman" panose="02020603050405020304" pitchFamily="18" charset="0"/>
                </a:rPr>
                <a:t>6.8%</a:t>
              </a:r>
              <a:endParaRPr lang="en-AU">
                <a:latin typeface="Arial" panose="020B0604020202020204" pitchFamily="34" charset="0"/>
                <a:ea typeface="Times New Roman" panose="02020603050405020304" pitchFamily="18" charset="0"/>
                <a:cs typeface="Times New Roman" panose="02020603050405020304" pitchFamily="18" charset="0"/>
              </a:endParaRPr>
            </a:p>
          </p:txBody>
        </p:sp>
        <p:sp>
          <p:nvSpPr>
            <p:cNvPr id="13" name="Text Box 2">
              <a:extLst>
                <a:ext uri="{FF2B5EF4-FFF2-40B4-BE49-F238E27FC236}">
                  <a16:creationId xmlns:a16="http://schemas.microsoft.com/office/drawing/2014/main" id="{94C38DE0-5A4E-8A3C-5C0A-30258996E896}"/>
                </a:ext>
              </a:extLst>
            </p:cNvPr>
            <p:cNvSpPr txBox="1">
              <a:spLocks noChangeArrowheads="1"/>
            </p:cNvSpPr>
            <p:nvPr/>
          </p:nvSpPr>
          <p:spPr bwMode="auto">
            <a:xfrm>
              <a:off x="3840001" y="4703449"/>
              <a:ext cx="1075689" cy="601299"/>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rgbClr val="000000"/>
                  </a:solidFill>
                  <a:latin typeface="Aptos SemiBold" panose="020B0004020202020204" pitchFamily="34" charset="0"/>
                  <a:ea typeface="Times New Roman" panose="02020603050405020304" pitchFamily="18" charset="0"/>
                  <a:cs typeface="Times New Roman" panose="02020603050405020304" pitchFamily="18" charset="0"/>
                </a:rPr>
                <a:t>4,100</a:t>
              </a:r>
              <a:endParaRPr lang="en-AU">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rgbClr val="000000"/>
                  </a:solidFill>
                  <a:latin typeface="Aptos SemiBold" panose="020B0004020202020204" pitchFamily="34" charset="0"/>
                  <a:ea typeface="Times New Roman" panose="02020603050405020304" pitchFamily="18" charset="0"/>
                  <a:cs typeface="Times New Roman" panose="02020603050405020304" pitchFamily="18" charset="0"/>
                </a:rPr>
                <a:t>2.0%</a:t>
              </a:r>
              <a:endParaRPr lang="en-AU">
                <a:latin typeface="Arial" panose="020B0604020202020204" pitchFamily="34" charset="0"/>
                <a:ea typeface="Times New Roman" panose="02020603050405020304" pitchFamily="18" charset="0"/>
                <a:cs typeface="Times New Roman" panose="02020603050405020304" pitchFamily="18" charset="0"/>
              </a:endParaRPr>
            </a:p>
          </p:txBody>
        </p:sp>
        <p:sp>
          <p:nvSpPr>
            <p:cNvPr id="14" name="Text Box 2">
              <a:extLst>
                <a:ext uri="{FF2B5EF4-FFF2-40B4-BE49-F238E27FC236}">
                  <a16:creationId xmlns:a16="http://schemas.microsoft.com/office/drawing/2014/main" id="{AF2EB357-E300-F0CD-7180-3DF57ADA4D27}"/>
                </a:ext>
              </a:extLst>
            </p:cNvPr>
            <p:cNvSpPr txBox="1">
              <a:spLocks noChangeArrowheads="1"/>
            </p:cNvSpPr>
            <p:nvPr/>
          </p:nvSpPr>
          <p:spPr bwMode="auto">
            <a:xfrm>
              <a:off x="3575980" y="3932393"/>
              <a:ext cx="1075689" cy="601299"/>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rgbClr val="000000"/>
                  </a:solidFill>
                  <a:latin typeface="Aptos SemiBold" panose="020B0004020202020204" pitchFamily="34" charset="0"/>
                  <a:ea typeface="Times New Roman" panose="02020603050405020304" pitchFamily="18" charset="0"/>
                  <a:cs typeface="Times New Roman" panose="02020603050405020304" pitchFamily="18" charset="0"/>
                </a:rPr>
                <a:t>17,000</a:t>
              </a:r>
              <a:endParaRPr lang="en-AU">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rgbClr val="000000"/>
                  </a:solidFill>
                  <a:latin typeface="Aptos SemiBold" panose="020B0004020202020204" pitchFamily="34" charset="0"/>
                  <a:ea typeface="Times New Roman" panose="02020603050405020304" pitchFamily="18" charset="0"/>
                  <a:cs typeface="Times New Roman" panose="02020603050405020304" pitchFamily="18" charset="0"/>
                </a:rPr>
                <a:t>8.5%</a:t>
              </a:r>
              <a:endParaRPr lang="en-AU">
                <a:latin typeface="Arial" panose="020B0604020202020204" pitchFamily="34" charset="0"/>
                <a:ea typeface="Times New Roman" panose="02020603050405020304" pitchFamily="18" charset="0"/>
                <a:cs typeface="Times New Roman" panose="02020603050405020304" pitchFamily="18" charset="0"/>
              </a:endParaRPr>
            </a:p>
          </p:txBody>
        </p:sp>
        <p:sp>
          <p:nvSpPr>
            <p:cNvPr id="15" name="Text Box 2">
              <a:extLst>
                <a:ext uri="{FF2B5EF4-FFF2-40B4-BE49-F238E27FC236}">
                  <a16:creationId xmlns:a16="http://schemas.microsoft.com/office/drawing/2014/main" id="{D42E4EBF-4B6C-4692-F678-51AFB6D412EC}"/>
                </a:ext>
              </a:extLst>
            </p:cNvPr>
            <p:cNvSpPr txBox="1">
              <a:spLocks noChangeArrowheads="1"/>
            </p:cNvSpPr>
            <p:nvPr/>
          </p:nvSpPr>
          <p:spPr bwMode="auto">
            <a:xfrm>
              <a:off x="3904017" y="2965473"/>
              <a:ext cx="1075689" cy="861969"/>
            </a:xfrm>
            <a:prstGeom prst="rect">
              <a:avLst/>
            </a:prstGeom>
            <a:grpFill/>
            <a:ln w="9525">
              <a:noFill/>
              <a:miter lim="800000"/>
              <a:headEnd/>
              <a:tailEnd/>
            </a:ln>
          </p:spPr>
          <p:txBody>
            <a:bodyPr rot="0" vert="horz" wrap="square" lIns="91440" tIns="45720" rIns="91440" bIns="45720" anchor="t" anchorCtr="0">
              <a:spAutoFit/>
            </a:bodyPr>
            <a:lstStyle/>
            <a:p>
              <a:pPr algn="ctr">
                <a:lnSpc>
                  <a:spcPct val="75000"/>
                </a:lnSpc>
                <a:spcBef>
                  <a:spcPts val="600"/>
                </a:spcBef>
                <a:spcAft>
                  <a:spcPts val="600"/>
                </a:spcAft>
                <a:buNone/>
              </a:pPr>
              <a:r>
                <a:rPr lang="en-AU">
                  <a:solidFill>
                    <a:schemeClr val="bg1"/>
                  </a:solidFill>
                  <a:latin typeface="Aptos SemiBold" panose="020B0004020202020204" pitchFamily="34" charset="0"/>
                  <a:ea typeface="Times New Roman" panose="02020603050405020304" pitchFamily="18" charset="0"/>
                  <a:cs typeface="Times New Roman" panose="02020603050405020304" pitchFamily="18" charset="0"/>
                </a:rPr>
                <a:t>59,000</a:t>
              </a:r>
              <a:endParaRPr lang="en-AU">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600"/>
                </a:spcBef>
                <a:spcAft>
                  <a:spcPts val="600"/>
                </a:spcAft>
                <a:buNone/>
              </a:pPr>
              <a:r>
                <a:rPr lang="en-AU" sz="2400">
                  <a:solidFill>
                    <a:schemeClr val="bg1"/>
                  </a:solidFill>
                  <a:latin typeface="Aptos SemiBold" panose="020B0004020202020204" pitchFamily="34" charset="0"/>
                  <a:ea typeface="Times New Roman" panose="02020603050405020304" pitchFamily="18" charset="0"/>
                  <a:cs typeface="Times New Roman" panose="02020603050405020304" pitchFamily="18" charset="0"/>
                </a:rPr>
                <a:t>29%</a:t>
              </a:r>
              <a:endParaRPr lang="en-AU">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a:p>
              <a:pPr algn="ctr">
                <a:lnSpc>
                  <a:spcPct val="75000"/>
                </a:lnSpc>
                <a:spcBef>
                  <a:spcPts val="300"/>
                </a:spcBef>
                <a:spcAft>
                  <a:spcPts val="600"/>
                </a:spcAft>
                <a:buNone/>
              </a:pPr>
              <a:r>
                <a:rPr lang="en-AU">
                  <a:solidFill>
                    <a:schemeClr val="bg1"/>
                  </a:solidFill>
                  <a:latin typeface="Aptos SemiBold" panose="020B0004020202020204" pitchFamily="34" charset="0"/>
                  <a:ea typeface="Times New Roman" panose="02020603050405020304" pitchFamily="18" charset="0"/>
                  <a:cs typeface="Times New Roman" panose="02020603050405020304" pitchFamily="18" charset="0"/>
                </a:rPr>
                <a:t>NSW/ACT</a:t>
              </a:r>
              <a:endParaRPr lang="en-AU">
                <a:solidFill>
                  <a:schemeClr val="bg1"/>
                </a:solidFill>
                <a:latin typeface="Book Antiqua" panose="02040602050305030304" pitchFamily="18" charset="0"/>
                <a:ea typeface="Times New Roman" panose="02020603050405020304" pitchFamily="18" charset="0"/>
                <a:cs typeface="Times New Roman" panose="02020603050405020304" pitchFamily="18" charset="0"/>
              </a:endParaRPr>
            </a:p>
          </p:txBody>
        </p:sp>
      </p:grpSp>
      <p:sp>
        <p:nvSpPr>
          <p:cNvPr id="16" name="Rectangle: Rounded Corners 15">
            <a:extLst>
              <a:ext uri="{FF2B5EF4-FFF2-40B4-BE49-F238E27FC236}">
                <a16:creationId xmlns:a16="http://schemas.microsoft.com/office/drawing/2014/main" id="{9163E07C-8DBA-114F-75C7-1110B4C4E81E}"/>
              </a:ext>
            </a:extLst>
          </p:cNvPr>
          <p:cNvSpPr/>
          <p:nvPr/>
        </p:nvSpPr>
        <p:spPr>
          <a:xfrm>
            <a:off x="2133357" y="2256856"/>
            <a:ext cx="4878628" cy="395653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300">
                <a:solidFill>
                  <a:schemeClr val="bg1"/>
                </a:solidFill>
                <a:latin typeface="Open Sans" panose="020B0606030504020204" pitchFamily="34" charset="0"/>
                <a:ea typeface="Open Sans" panose="020B0606030504020204" pitchFamily="34" charset="0"/>
                <a:cs typeface="Open Sans" panose="020B0606030504020204" pitchFamily="34" charset="0"/>
              </a:rPr>
              <a:t>An estimated</a:t>
            </a:r>
          </a:p>
          <a:p>
            <a:r>
              <a:rPr lang="en-AU" sz="7200" b="1">
                <a:solidFill>
                  <a:schemeClr val="bg1"/>
                </a:solidFill>
                <a:latin typeface="Open Sans" panose="020B0606030504020204" pitchFamily="34" charset="0"/>
                <a:ea typeface="Open Sans" panose="020B0606030504020204" pitchFamily="34" charset="0"/>
                <a:cs typeface="Open Sans" panose="020B0606030504020204" pitchFamily="34" charset="0"/>
              </a:rPr>
              <a:t>200,000</a:t>
            </a:r>
          </a:p>
          <a:p>
            <a:r>
              <a:rPr lang="en-AU" sz="2150">
                <a:solidFill>
                  <a:schemeClr val="bg1"/>
                </a:solidFill>
                <a:latin typeface="Open Sans" panose="020B0606030504020204" pitchFamily="34" charset="0"/>
                <a:ea typeface="Open Sans" panose="020B0606030504020204" pitchFamily="34" charset="0"/>
                <a:cs typeface="Open Sans" panose="020B0606030504020204" pitchFamily="34" charset="0"/>
              </a:rPr>
              <a:t>people aged 18 and over had family members from elder generations who had been removed</a:t>
            </a:r>
          </a:p>
          <a:p>
            <a:endParaRPr lang="en-AU" sz="2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AU" sz="200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r>
              <a:rPr lang="en-AU" sz="3200" b="1">
                <a:solidFill>
                  <a:schemeClr val="bg1"/>
                </a:solidFill>
                <a:latin typeface="Open Sans" panose="020B0606030504020204" pitchFamily="34" charset="0"/>
                <a:ea typeface="Open Sans" panose="020B0606030504020204" pitchFamily="34" charset="0"/>
                <a:cs typeface="Open Sans" panose="020B0606030504020204" pitchFamily="34" charset="0"/>
              </a:rPr>
              <a:t>45%</a:t>
            </a:r>
            <a:r>
              <a:rPr lang="en-AU" sz="2800" b="1">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AU" sz="2000">
                <a:solidFill>
                  <a:schemeClr val="bg1"/>
                </a:solidFill>
                <a:latin typeface="Open Sans" panose="020B0606030504020204" pitchFamily="34" charset="0"/>
                <a:ea typeface="Open Sans" panose="020B0606030504020204" pitchFamily="34" charset="0"/>
                <a:cs typeface="Open Sans" panose="020B0606030504020204" pitchFamily="34" charset="0"/>
              </a:rPr>
              <a:t>of people aged 18 and over</a:t>
            </a:r>
          </a:p>
        </p:txBody>
      </p:sp>
      <p:sp>
        <p:nvSpPr>
          <p:cNvPr id="17" name="Rectangle: Rounded Corners 16">
            <a:extLst>
              <a:ext uri="{FF2B5EF4-FFF2-40B4-BE49-F238E27FC236}">
                <a16:creationId xmlns:a16="http://schemas.microsoft.com/office/drawing/2014/main" id="{6E34D94B-0323-AC11-F3C7-F043E1EBB0B8}"/>
              </a:ext>
            </a:extLst>
          </p:cNvPr>
          <p:cNvSpPr/>
          <p:nvPr/>
        </p:nvSpPr>
        <p:spPr>
          <a:xfrm>
            <a:off x="9087748" y="2616991"/>
            <a:ext cx="3127726" cy="282687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54%</a:t>
            </a:r>
          </a:p>
          <a:p>
            <a:r>
              <a:rPr lang="en-AU" sz="2800">
                <a:solidFill>
                  <a:schemeClr val="tx1"/>
                </a:solidFill>
                <a:latin typeface="Open Sans" panose="020B0606030504020204" pitchFamily="34" charset="0"/>
                <a:ea typeface="Open Sans" panose="020B0606030504020204" pitchFamily="34" charset="0"/>
                <a:cs typeface="Open Sans" panose="020B0606030504020204" pitchFamily="34" charset="0"/>
              </a:rPr>
              <a:t>are women</a:t>
            </a:r>
          </a:p>
          <a:p>
            <a:endParaRPr lang="en-AU">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108,000 </a:t>
            </a:r>
            <a:r>
              <a:rPr lang="en-AU" sz="2000">
                <a:solidFill>
                  <a:srgbClr val="5C2C84"/>
                </a:solidFill>
                <a:latin typeface="Open Sans" panose="020B0606030504020204" pitchFamily="34" charset="0"/>
                <a:ea typeface="Open Sans" panose="020B0606030504020204" pitchFamily="34" charset="0"/>
                <a:cs typeface="Open Sans" panose="020B0606030504020204" pitchFamily="34" charset="0"/>
              </a:rPr>
              <a:t>people</a:t>
            </a:r>
            <a:endParaRPr lang="en-AU" sz="3200">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Rectangle: Rounded Corners 17">
            <a:extLst>
              <a:ext uri="{FF2B5EF4-FFF2-40B4-BE49-F238E27FC236}">
                <a16:creationId xmlns:a16="http://schemas.microsoft.com/office/drawing/2014/main" id="{3FCF6380-E762-3C73-CB52-A7876050DBAB}"/>
              </a:ext>
            </a:extLst>
          </p:cNvPr>
          <p:cNvSpPr/>
          <p:nvPr/>
        </p:nvSpPr>
        <p:spPr>
          <a:xfrm>
            <a:off x="7736505" y="6199804"/>
            <a:ext cx="3127726" cy="354077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2D858D"/>
                </a:solidFill>
                <a:latin typeface="Open Sans" panose="020B0606030504020204" pitchFamily="34" charset="0"/>
                <a:ea typeface="Open Sans" panose="020B0606030504020204" pitchFamily="34" charset="0"/>
                <a:cs typeface="Open Sans" panose="020B0606030504020204" pitchFamily="34" charset="0"/>
              </a:rPr>
              <a:t>89%</a:t>
            </a:r>
          </a:p>
          <a:p>
            <a: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t>currently live in</a:t>
            </a:r>
            <a:b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t>non-remote areas</a:t>
            </a:r>
          </a:p>
          <a:p>
            <a:endPar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en-AU" sz="2000" b="1">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en-AU" sz="2000" b="1">
                <a:solidFill>
                  <a:srgbClr val="27535F"/>
                </a:solidFill>
                <a:latin typeface="Open Sans" panose="020B0606030504020204" pitchFamily="34" charset="0"/>
                <a:ea typeface="Open Sans" panose="020B0606030504020204" pitchFamily="34" charset="0"/>
                <a:cs typeface="Open Sans" panose="020B0606030504020204" pitchFamily="34" charset="0"/>
              </a:rPr>
              <a:t>177,000</a:t>
            </a:r>
            <a:r>
              <a:rPr lang="en-AU" sz="2000">
                <a:solidFill>
                  <a:srgbClr val="27535F"/>
                </a:solidFill>
                <a:latin typeface="Open Sans" panose="020B0606030504020204" pitchFamily="34" charset="0"/>
                <a:ea typeface="Open Sans" panose="020B0606030504020204" pitchFamily="34" charset="0"/>
                <a:cs typeface="Open Sans" panose="020B0606030504020204" pitchFamily="34" charset="0"/>
              </a:rPr>
              <a:t> people</a:t>
            </a:r>
            <a:endParaRPr lang="en-AU" sz="3200">
              <a:solidFill>
                <a:srgbClr val="27535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Rounded Corners 18">
            <a:extLst>
              <a:ext uri="{FF2B5EF4-FFF2-40B4-BE49-F238E27FC236}">
                <a16:creationId xmlns:a16="http://schemas.microsoft.com/office/drawing/2014/main" id="{BECE824E-4DA4-8AAA-61C6-08FB1D07E8A6}"/>
              </a:ext>
            </a:extLst>
          </p:cNvPr>
          <p:cNvSpPr/>
          <p:nvPr/>
        </p:nvSpPr>
        <p:spPr>
          <a:xfrm>
            <a:off x="2795544" y="6315877"/>
            <a:ext cx="3127726" cy="354077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70%</a:t>
            </a:r>
            <a:endPar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Rectangle: Rounded Corners 20">
            <a:extLst>
              <a:ext uri="{FF2B5EF4-FFF2-40B4-BE49-F238E27FC236}">
                <a16:creationId xmlns:a16="http://schemas.microsoft.com/office/drawing/2014/main" id="{95907CC0-0D89-CC7D-BCFA-D69C03691190}"/>
              </a:ext>
            </a:extLst>
          </p:cNvPr>
          <p:cNvSpPr/>
          <p:nvPr/>
        </p:nvSpPr>
        <p:spPr>
          <a:xfrm>
            <a:off x="2166849" y="8707710"/>
            <a:ext cx="3127726" cy="80096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3000"/>
              </a:lnSpc>
            </a:pP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aged 18–49 years</a:t>
            </a:r>
          </a:p>
          <a:p>
            <a:pPr>
              <a:lnSpc>
                <a:spcPts val="3000"/>
              </a:lnSpc>
            </a:pP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145,000 </a:t>
            </a:r>
            <a:r>
              <a:rPr lang="en-AU" sz="2000">
                <a:solidFill>
                  <a:srgbClr val="5C2C84"/>
                </a:solidFill>
                <a:latin typeface="Open Sans" panose="020B0606030504020204" pitchFamily="34" charset="0"/>
                <a:ea typeface="Open Sans" panose="020B0606030504020204" pitchFamily="34" charset="0"/>
                <a:cs typeface="Open Sans" panose="020B0606030504020204" pitchFamily="34" charset="0"/>
              </a:rPr>
              <a:t>people</a:t>
            </a:r>
            <a:endParaRPr lang="en-AU" sz="900">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Rounded Corners 21">
            <a:extLst>
              <a:ext uri="{FF2B5EF4-FFF2-40B4-BE49-F238E27FC236}">
                <a16:creationId xmlns:a16="http://schemas.microsoft.com/office/drawing/2014/main" id="{2B742B1B-6CF3-DC5D-12B3-970DF1413387}"/>
              </a:ext>
            </a:extLst>
          </p:cNvPr>
          <p:cNvSpPr/>
          <p:nvPr/>
        </p:nvSpPr>
        <p:spPr>
          <a:xfrm>
            <a:off x="3824464" y="8724420"/>
            <a:ext cx="3127726" cy="80096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lnSpc>
                <a:spcPts val="3000"/>
              </a:lnSpc>
            </a:pP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aged 50 and over</a:t>
            </a:r>
          </a:p>
          <a:p>
            <a:pPr algn="r">
              <a:lnSpc>
                <a:spcPts val="3000"/>
              </a:lnSpc>
            </a:pP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55,000 </a:t>
            </a:r>
            <a:r>
              <a:rPr lang="en-AU" sz="2000">
                <a:solidFill>
                  <a:srgbClr val="5C2C84"/>
                </a:solidFill>
                <a:latin typeface="Open Sans" panose="020B0606030504020204" pitchFamily="34" charset="0"/>
                <a:ea typeface="Open Sans" panose="020B0606030504020204" pitchFamily="34" charset="0"/>
                <a:cs typeface="Open Sans" panose="020B0606030504020204" pitchFamily="34" charset="0"/>
              </a:rPr>
              <a:t>people</a:t>
            </a:r>
            <a:endParaRPr lang="en-AU" sz="900">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5" name="Straight Connector 24">
            <a:extLst>
              <a:ext uri="{FF2B5EF4-FFF2-40B4-BE49-F238E27FC236}">
                <a16:creationId xmlns:a16="http://schemas.microsoft.com/office/drawing/2014/main" id="{73AD77C4-5BFF-FDC0-C8AD-94E150C1F256}"/>
              </a:ext>
            </a:extLst>
          </p:cNvPr>
          <p:cNvCxnSpPr>
            <a:cxnSpLocks/>
          </p:cNvCxnSpPr>
          <p:nvPr/>
        </p:nvCxnSpPr>
        <p:spPr>
          <a:xfrm>
            <a:off x="2287552" y="5256876"/>
            <a:ext cx="453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59851E5-2804-4788-A15C-A9BEF7E2CC2A}"/>
              </a:ext>
            </a:extLst>
          </p:cNvPr>
          <p:cNvCxnSpPr>
            <a:cxnSpLocks/>
          </p:cNvCxnSpPr>
          <p:nvPr/>
        </p:nvCxnSpPr>
        <p:spPr>
          <a:xfrm>
            <a:off x="9221491" y="4654273"/>
            <a:ext cx="187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CC808EC-9C0C-6558-5286-942E76FF76B6}"/>
              </a:ext>
            </a:extLst>
          </p:cNvPr>
          <p:cNvCxnSpPr>
            <a:cxnSpLocks/>
          </p:cNvCxnSpPr>
          <p:nvPr/>
        </p:nvCxnSpPr>
        <p:spPr>
          <a:xfrm>
            <a:off x="7877002" y="8717082"/>
            <a:ext cx="2592000" cy="0"/>
          </a:xfrm>
          <a:prstGeom prst="line">
            <a:avLst/>
          </a:prstGeom>
          <a:ln w="28575">
            <a:solidFill>
              <a:srgbClr val="27535F"/>
            </a:solidFill>
          </a:ln>
        </p:spPr>
        <p:style>
          <a:lnRef idx="1">
            <a:schemeClr val="accent1"/>
          </a:lnRef>
          <a:fillRef idx="0">
            <a:schemeClr val="accent1"/>
          </a:fillRef>
          <a:effectRef idx="0">
            <a:schemeClr val="accent1"/>
          </a:effectRef>
          <a:fontRef idx="minor">
            <a:schemeClr val="tx1"/>
          </a:fontRef>
        </p:style>
      </p:cxnSp>
      <p:sp>
        <p:nvSpPr>
          <p:cNvPr id="38" name="Rectangle: Top Corners Rounded 37">
            <a:extLst>
              <a:ext uri="{FF2B5EF4-FFF2-40B4-BE49-F238E27FC236}">
                <a16:creationId xmlns:a16="http://schemas.microsoft.com/office/drawing/2014/main" id="{1FB7E8FF-7E72-A409-5898-DEBF29D20000}"/>
              </a:ext>
            </a:extLst>
          </p:cNvPr>
          <p:cNvSpPr/>
          <p:nvPr/>
        </p:nvSpPr>
        <p:spPr>
          <a:xfrm rot="16200000">
            <a:off x="3520020" y="6395151"/>
            <a:ext cx="817968" cy="3308400"/>
          </a:xfrm>
          <a:prstGeom prst="round2SameRect">
            <a:avLst/>
          </a:prstGeom>
          <a:solidFill>
            <a:srgbClr val="5C2C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9" name="Rectangle: Top Corners Rounded 38">
            <a:extLst>
              <a:ext uri="{FF2B5EF4-FFF2-40B4-BE49-F238E27FC236}">
                <a16:creationId xmlns:a16="http://schemas.microsoft.com/office/drawing/2014/main" id="{52A1F4AF-C66B-8A63-C0F4-EF2CAB4B32A8}"/>
              </a:ext>
            </a:extLst>
          </p:cNvPr>
          <p:cNvSpPr/>
          <p:nvPr/>
        </p:nvSpPr>
        <p:spPr>
          <a:xfrm rot="5400000">
            <a:off x="5838305" y="7437350"/>
            <a:ext cx="817968" cy="1224000"/>
          </a:xfrm>
          <a:prstGeom prst="round2SameRect">
            <a:avLst/>
          </a:prstGeom>
          <a:solidFill>
            <a:srgbClr val="C5A3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ectangle: Rounded Corners 19">
            <a:extLst>
              <a:ext uri="{FF2B5EF4-FFF2-40B4-BE49-F238E27FC236}">
                <a16:creationId xmlns:a16="http://schemas.microsoft.com/office/drawing/2014/main" id="{6253BBE7-F1EE-9955-F4F6-87419BC1DC63}"/>
              </a:ext>
            </a:extLst>
          </p:cNvPr>
          <p:cNvSpPr/>
          <p:nvPr/>
        </p:nvSpPr>
        <p:spPr>
          <a:xfrm>
            <a:off x="5713524" y="7345087"/>
            <a:ext cx="1210467" cy="1410702"/>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27%</a:t>
            </a:r>
            <a:endParaRPr lang="en-AU" sz="1100" b="1">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Rectangle: Rounded Corners 39">
            <a:extLst>
              <a:ext uri="{FF2B5EF4-FFF2-40B4-BE49-F238E27FC236}">
                <a16:creationId xmlns:a16="http://schemas.microsoft.com/office/drawing/2014/main" id="{DE700B32-EC8E-F2A7-E9A0-9A20D1A1FA2E}"/>
              </a:ext>
            </a:extLst>
          </p:cNvPr>
          <p:cNvSpPr/>
          <p:nvPr/>
        </p:nvSpPr>
        <p:spPr>
          <a:xfrm>
            <a:off x="2398833" y="7690384"/>
            <a:ext cx="1150338" cy="751306"/>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3200" b="1">
                <a:solidFill>
                  <a:schemeClr val="bg1"/>
                </a:solidFill>
                <a:latin typeface="Open Sans" panose="020B0606030504020204" pitchFamily="34" charset="0"/>
                <a:ea typeface="Open Sans" panose="020B0606030504020204" pitchFamily="34" charset="0"/>
                <a:cs typeface="Open Sans" panose="020B0606030504020204" pitchFamily="34" charset="0"/>
              </a:rPr>
              <a:t>73%</a:t>
            </a:r>
            <a:endParaRPr lang="en-AU" sz="11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Rounded Corners 40">
            <a:extLst>
              <a:ext uri="{FF2B5EF4-FFF2-40B4-BE49-F238E27FC236}">
                <a16:creationId xmlns:a16="http://schemas.microsoft.com/office/drawing/2014/main" id="{03B46AF0-2491-8066-BBAA-0AB29A8EC553}"/>
              </a:ext>
            </a:extLst>
          </p:cNvPr>
          <p:cNvSpPr/>
          <p:nvPr/>
        </p:nvSpPr>
        <p:spPr>
          <a:xfrm>
            <a:off x="2247352" y="6735693"/>
            <a:ext cx="3127726" cy="80096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3000"/>
              </a:lnSpc>
            </a:pPr>
            <a:r>
              <a:rPr lang="en-AU" sz="2400">
                <a:solidFill>
                  <a:srgbClr val="5C2C84"/>
                </a:solidFill>
                <a:latin typeface="Open Sans" panose="020B0606030504020204" pitchFamily="34" charset="0"/>
                <a:ea typeface="Open Sans" panose="020B0606030504020204" pitchFamily="34" charset="0"/>
                <a:cs typeface="Open Sans" panose="020B0606030504020204" pitchFamily="34" charset="0"/>
              </a:rPr>
              <a:t>Age distribution</a:t>
            </a:r>
            <a:endParaRPr lang="en-AU" sz="1000">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3" name="Graphic 42">
            <a:extLst>
              <a:ext uri="{FF2B5EF4-FFF2-40B4-BE49-F238E27FC236}">
                <a16:creationId xmlns:a16="http://schemas.microsoft.com/office/drawing/2014/main" id="{A94F82CC-1B12-A028-8ECA-EDA4EE41C22C}"/>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117736" y="6685135"/>
            <a:ext cx="984929" cy="735681"/>
          </a:xfrm>
          <a:prstGeom prst="rect">
            <a:avLst/>
          </a:prstGeom>
        </p:spPr>
      </p:pic>
      <p:pic>
        <p:nvPicPr>
          <p:cNvPr id="45" name="Graphic 44">
            <a:extLst>
              <a:ext uri="{FF2B5EF4-FFF2-40B4-BE49-F238E27FC236}">
                <a16:creationId xmlns:a16="http://schemas.microsoft.com/office/drawing/2014/main" id="{1FE17DB4-7E26-A98C-5574-5D23795F817D}"/>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862489" y="2980021"/>
            <a:ext cx="1070141" cy="1173086"/>
          </a:xfrm>
          <a:prstGeom prst="rect">
            <a:avLst/>
          </a:prstGeom>
        </p:spPr>
      </p:pic>
      <p:sp>
        <p:nvSpPr>
          <p:cNvPr id="59" name="Rectangle: Rounded Corners 58">
            <a:extLst>
              <a:ext uri="{FF2B5EF4-FFF2-40B4-BE49-F238E27FC236}">
                <a16:creationId xmlns:a16="http://schemas.microsoft.com/office/drawing/2014/main" id="{D84CF09E-7725-6C28-E4CF-B99F6B6366EB}"/>
              </a:ext>
            </a:extLst>
          </p:cNvPr>
          <p:cNvSpPr/>
          <p:nvPr/>
        </p:nvSpPr>
        <p:spPr>
          <a:xfrm>
            <a:off x="12106719" y="6599800"/>
            <a:ext cx="3885234" cy="354077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2D858D"/>
                </a:solidFill>
                <a:latin typeface="Open Sans" panose="020B0606030504020204" pitchFamily="34" charset="0"/>
                <a:ea typeface="Open Sans" panose="020B0606030504020204" pitchFamily="34" charset="0"/>
                <a:cs typeface="Open Sans" panose="020B0606030504020204" pitchFamily="34" charset="0"/>
              </a:rPr>
              <a:t>76%</a:t>
            </a:r>
          </a:p>
          <a:p>
            <a:pPr>
              <a:lnSpc>
                <a:spcPts val="3600"/>
              </a:lnSpc>
            </a:pPr>
            <a: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t>currently live in</a:t>
            </a:r>
            <a:b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400">
                <a:solidFill>
                  <a:schemeClr val="tx1"/>
                </a:solidFill>
                <a:latin typeface="Open Sans" panose="020B0606030504020204" pitchFamily="34" charset="0"/>
                <a:ea typeface="Open Sans" panose="020B0606030504020204" pitchFamily="34" charset="0"/>
                <a:cs typeface="Open Sans" panose="020B0606030504020204" pitchFamily="34" charset="0"/>
              </a:rPr>
              <a:t>NSW/ACT, QLD and WA</a:t>
            </a:r>
          </a:p>
        </p:txBody>
      </p:sp>
    </p:spTree>
    <p:extLst>
      <p:ext uri="{BB962C8B-B14F-4D97-AF65-F5344CB8AC3E}">
        <p14:creationId xmlns:p14="http://schemas.microsoft.com/office/powerpoint/2010/main" val="1292262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59C3A-C8DE-D80E-7B20-81AABD8D94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465FD2-1D90-D0AB-69A2-94FD8B0A5F60}"/>
              </a:ext>
            </a:extLst>
          </p:cNvPr>
          <p:cNvSpPr>
            <a:spLocks noGrp="1"/>
          </p:cNvSpPr>
          <p:nvPr>
            <p:ph type="title"/>
          </p:nvPr>
        </p:nvSpPr>
        <p:spPr/>
        <p:txBody>
          <a:bodyPr/>
          <a:lstStyle/>
          <a:p>
            <a:r>
              <a:rPr lang="en-AU" sz="4000"/>
              <a:t>Why population estimates may be higher</a:t>
            </a:r>
          </a:p>
        </p:txBody>
      </p:sp>
      <p:sp>
        <p:nvSpPr>
          <p:cNvPr id="10" name="Text Placeholder 2">
            <a:extLst>
              <a:ext uri="{FF2B5EF4-FFF2-40B4-BE49-F238E27FC236}">
                <a16:creationId xmlns:a16="http://schemas.microsoft.com/office/drawing/2014/main" id="{59F18AA8-86D4-B05D-C81E-BD1DD9456307}"/>
              </a:ext>
            </a:extLst>
          </p:cNvPr>
          <p:cNvSpPr txBox="1">
            <a:spLocks/>
          </p:cNvSpPr>
          <p:nvPr/>
        </p:nvSpPr>
        <p:spPr>
          <a:xfrm>
            <a:off x="2275186" y="2235200"/>
            <a:ext cx="15860414" cy="228867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buFont typeface="Arial" panose="020B0604020202020204" pitchFamily="34" charset="0"/>
              <a:buChar char="•"/>
            </a:pPr>
            <a:r>
              <a:rPr lang="en-AU" sz="2800"/>
              <a:t>The survey may underestimate how many people are survivors or descendants, as some respondents did not or could not answer the questions about experiences of removal, and other people live in facilities/dwellings that are outside the scope of the survey.</a:t>
            </a:r>
          </a:p>
          <a:p>
            <a:pPr marL="457200" indent="-457200">
              <a:lnSpc>
                <a:spcPct val="100000"/>
              </a:lnSpc>
              <a:buFont typeface="Arial" panose="020B0604020202020204" pitchFamily="34" charset="0"/>
              <a:buChar char="•"/>
            </a:pPr>
            <a:r>
              <a:rPr lang="en-AU" sz="2800"/>
              <a:t>If we assume that the proportion who are survivors or descendants from the survey is also true of the remainder of the population, this suggests higher total estimates.</a:t>
            </a:r>
          </a:p>
        </p:txBody>
      </p:sp>
      <p:graphicFrame>
        <p:nvGraphicFramePr>
          <p:cNvPr id="3" name="Table 2">
            <a:extLst>
              <a:ext uri="{FF2B5EF4-FFF2-40B4-BE49-F238E27FC236}">
                <a16:creationId xmlns:a16="http://schemas.microsoft.com/office/drawing/2014/main" id="{096D2CCA-3E46-5475-072B-8778CDC0F885}"/>
              </a:ext>
            </a:extLst>
          </p:cNvPr>
          <p:cNvGraphicFramePr>
            <a:graphicFrameLocks noGrp="1"/>
          </p:cNvGraphicFramePr>
          <p:nvPr>
            <p:extLst>
              <p:ext uri="{D42A27DB-BD31-4B8C-83A1-F6EECF244321}">
                <p14:modId xmlns:p14="http://schemas.microsoft.com/office/powerpoint/2010/main" val="434621893"/>
              </p:ext>
            </p:extLst>
          </p:nvPr>
        </p:nvGraphicFramePr>
        <p:xfrm>
          <a:off x="2474727" y="5181433"/>
          <a:ext cx="15239836" cy="3296820"/>
        </p:xfrm>
        <a:graphic>
          <a:graphicData uri="http://schemas.openxmlformats.org/drawingml/2006/table">
            <a:tbl>
              <a:tblPr firstRow="1">
                <a:tableStyleId>{5FD0F851-EC5A-4D38-B0AD-8093EC10F338}</a:tableStyleId>
              </a:tblPr>
              <a:tblGrid>
                <a:gridCol w="4154673">
                  <a:extLst>
                    <a:ext uri="{9D8B030D-6E8A-4147-A177-3AD203B41FA5}">
                      <a16:colId xmlns:a16="http://schemas.microsoft.com/office/drawing/2014/main" val="1640133690"/>
                    </a:ext>
                  </a:extLst>
                </a:gridCol>
                <a:gridCol w="5300493">
                  <a:extLst>
                    <a:ext uri="{9D8B030D-6E8A-4147-A177-3AD203B41FA5}">
                      <a16:colId xmlns:a16="http://schemas.microsoft.com/office/drawing/2014/main" val="356932331"/>
                    </a:ext>
                  </a:extLst>
                </a:gridCol>
                <a:gridCol w="5784670">
                  <a:extLst>
                    <a:ext uri="{9D8B030D-6E8A-4147-A177-3AD203B41FA5}">
                      <a16:colId xmlns:a16="http://schemas.microsoft.com/office/drawing/2014/main" val="3868763299"/>
                    </a:ext>
                  </a:extLst>
                </a:gridCol>
              </a:tblGrid>
              <a:tr h="1098940">
                <a:tc>
                  <a:txBody>
                    <a:bodyPr/>
                    <a:lstStyle/>
                    <a:p>
                      <a:r>
                        <a:rPr lang="en-AU" sz="2400">
                          <a:solidFill>
                            <a:schemeClr val="bg1"/>
                          </a:solidFill>
                          <a:latin typeface="Open Sans" panose="020B0606030504020204" pitchFamily="34" charset="0"/>
                          <a:ea typeface="Open Sans" panose="020B0606030504020204" pitchFamily="34" charset="0"/>
                          <a:cs typeface="Open Sans" panose="020B0606030504020204" pitchFamily="34" charset="0"/>
                        </a:rPr>
                        <a:t>Population group</a:t>
                      </a:r>
                    </a:p>
                  </a:txBody>
                  <a:tcPr anchor="ctr">
                    <a:gradFill flip="none" rotWithShape="1">
                      <a:gsLst>
                        <a:gs pos="0">
                          <a:srgbClr val="6B3B93"/>
                        </a:gs>
                        <a:gs pos="100000">
                          <a:srgbClr val="78388F"/>
                        </a:gs>
                      </a:gsLst>
                      <a:lin ang="0" scaled="1"/>
                      <a:tileRect/>
                    </a:gradFill>
                  </a:tcPr>
                </a:tc>
                <a:tc>
                  <a:txBody>
                    <a:bodyPr/>
                    <a:lstStyle/>
                    <a:p>
                      <a:pPr algn="r"/>
                      <a:r>
                        <a:rPr lang="en-AU" sz="2400">
                          <a:solidFill>
                            <a:schemeClr val="bg1"/>
                          </a:solidFill>
                          <a:latin typeface="Open Sans" panose="020B0606030504020204" pitchFamily="34" charset="0"/>
                          <a:ea typeface="Open Sans" panose="020B0606030504020204" pitchFamily="34" charset="0"/>
                          <a:cs typeface="Open Sans" panose="020B0606030504020204" pitchFamily="34" charset="0"/>
                        </a:rPr>
                        <a:t>Survey-based estimate</a:t>
                      </a:r>
                    </a:p>
                  </a:txBody>
                  <a:tcPr anchor="ctr">
                    <a:gradFill>
                      <a:gsLst>
                        <a:gs pos="0">
                          <a:srgbClr val="78388F"/>
                        </a:gs>
                        <a:gs pos="100000">
                          <a:srgbClr val="843084"/>
                        </a:gs>
                      </a:gsLst>
                      <a:lin ang="0" scaled="1"/>
                    </a:gradFill>
                  </a:tcPr>
                </a:tc>
                <a:tc>
                  <a:txBody>
                    <a:bodyPr/>
                    <a:lstStyle/>
                    <a:p>
                      <a:pPr algn="r"/>
                      <a:r>
                        <a:rPr lang="en-AU" sz="2400">
                          <a:solidFill>
                            <a:schemeClr val="bg1"/>
                          </a:solidFill>
                          <a:latin typeface="Open Sans" panose="020B0606030504020204" pitchFamily="34" charset="0"/>
                          <a:ea typeface="Open Sans" panose="020B0606030504020204" pitchFamily="34" charset="0"/>
                          <a:cs typeface="Open Sans" panose="020B0606030504020204" pitchFamily="34" charset="0"/>
                        </a:rPr>
                        <a:t>Accounting for people who</a:t>
                      </a:r>
                      <a:br>
                        <a:rPr lang="en-AU" sz="24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AU" sz="2400">
                          <a:solidFill>
                            <a:schemeClr val="bg1"/>
                          </a:solidFill>
                          <a:latin typeface="Open Sans" panose="020B0606030504020204" pitchFamily="34" charset="0"/>
                          <a:ea typeface="Open Sans" panose="020B0606030504020204" pitchFamily="34" charset="0"/>
                          <a:cs typeface="Open Sans" panose="020B0606030504020204" pitchFamily="34" charset="0"/>
                        </a:rPr>
                        <a:t>may not be included* </a:t>
                      </a:r>
                    </a:p>
                  </a:txBody>
                  <a:tcPr anchor="ctr">
                    <a:gradFill>
                      <a:gsLst>
                        <a:gs pos="0">
                          <a:srgbClr val="843084"/>
                        </a:gs>
                        <a:gs pos="100000">
                          <a:srgbClr val="8A2473"/>
                        </a:gs>
                      </a:gsLst>
                      <a:lin ang="0" scaled="1"/>
                    </a:gradFill>
                  </a:tcPr>
                </a:tc>
                <a:extLst>
                  <a:ext uri="{0D108BD9-81ED-4DB2-BD59-A6C34878D82A}">
                    <a16:rowId xmlns:a16="http://schemas.microsoft.com/office/drawing/2014/main" val="1033520110"/>
                  </a:ext>
                </a:extLst>
              </a:tr>
              <a:tr h="1098940">
                <a:tc>
                  <a:txBody>
                    <a:bodyPr/>
                    <a:lstStyle/>
                    <a:p>
                      <a:r>
                        <a:rPr lang="en-AU" sz="2400" b="1">
                          <a:solidFill>
                            <a:srgbClr val="A52B5B"/>
                          </a:solidFill>
                          <a:latin typeface="Open Sans" panose="020B0606030504020204" pitchFamily="34" charset="0"/>
                          <a:ea typeface="Open Sans" panose="020B0606030504020204" pitchFamily="34" charset="0"/>
                          <a:cs typeface="Open Sans" panose="020B0606030504020204" pitchFamily="34" charset="0"/>
                        </a:rPr>
                        <a:t>Survivors (aged 50+)</a:t>
                      </a:r>
                    </a:p>
                  </a:txBody>
                  <a:tcPr anchor="ctr">
                    <a:lnB w="6350" cap="flat" cmpd="sng" algn="ctr">
                      <a:solidFill>
                        <a:schemeClr val="accent5"/>
                      </a:solidFill>
                      <a:prstDash val="solid"/>
                      <a:round/>
                      <a:headEnd type="none" w="med" len="med"/>
                      <a:tailEnd type="none" w="med" len="med"/>
                    </a:lnB>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2400" b="1">
                          <a:latin typeface="Open Sans" panose="020B0606030504020204" pitchFamily="34" charset="0"/>
                          <a:ea typeface="Open Sans" panose="020B0606030504020204" pitchFamily="34" charset="0"/>
                          <a:cs typeface="Open Sans" panose="020B0606030504020204" pitchFamily="34" charset="0"/>
                        </a:rPr>
                        <a:t>23,300</a:t>
                      </a:r>
                      <a:endParaRPr lang="en-AU" sz="2400">
                        <a:latin typeface="Open Sans" panose="020B0606030504020204" pitchFamily="34" charset="0"/>
                        <a:ea typeface="Open Sans" panose="020B0606030504020204" pitchFamily="34" charset="0"/>
                        <a:cs typeface="Open Sans" panose="020B0606030504020204" pitchFamily="34" charset="0"/>
                      </a:endParaRPr>
                    </a:p>
                  </a:txBody>
                  <a:tcPr anchor="ctr">
                    <a:lnB w="6350" cap="flat" cmpd="sng" algn="ctr">
                      <a:solidFill>
                        <a:schemeClr val="accent5"/>
                      </a:solidFill>
                      <a:prstDash val="solid"/>
                      <a:round/>
                      <a:headEnd type="none" w="med" len="med"/>
                      <a:tailEnd type="none" w="med" len="med"/>
                    </a:lnB>
                    <a:solidFill>
                      <a:schemeClr val="bg1"/>
                    </a:solidFill>
                  </a:tcPr>
                </a:tc>
                <a:tc>
                  <a:txBody>
                    <a:bodyPr/>
                    <a:lstStyle/>
                    <a:p>
                      <a:pPr algn="r"/>
                      <a:r>
                        <a:rPr lang="en-AU" sz="2400" b="1">
                          <a:latin typeface="Open Sans" panose="020B0606030504020204" pitchFamily="34" charset="0"/>
                          <a:ea typeface="Open Sans" panose="020B0606030504020204" pitchFamily="34" charset="0"/>
                          <a:cs typeface="Open Sans" panose="020B0606030504020204" pitchFamily="34" charset="0"/>
                        </a:rPr>
                        <a:t>27,300 </a:t>
                      </a:r>
                      <a:r>
                        <a:rPr lang="en-AU" sz="2400" b="1">
                          <a:solidFill>
                            <a:srgbClr val="2D858D"/>
                          </a:solidFill>
                          <a:latin typeface="Open Sans" panose="020B0606030504020204" pitchFamily="34" charset="0"/>
                          <a:ea typeface="Open Sans" panose="020B0606030504020204" pitchFamily="34" charset="0"/>
                          <a:cs typeface="Open Sans" panose="020B0606030504020204" pitchFamily="34" charset="0"/>
                        </a:rPr>
                        <a:t>▲</a:t>
                      </a:r>
                      <a:r>
                        <a:rPr lang="en-AU" sz="2400" b="0" i="0">
                          <a:solidFill>
                            <a:srgbClr val="2D858D"/>
                          </a:solidFill>
                          <a:latin typeface="Open Sans" panose="020B0606030504020204" pitchFamily="34" charset="0"/>
                          <a:ea typeface="Open Sans" panose="020B0606030504020204" pitchFamily="34" charset="0"/>
                          <a:cs typeface="Open Sans" panose="020B0606030504020204" pitchFamily="34" charset="0"/>
                        </a:rPr>
                        <a:t>17%</a:t>
                      </a:r>
                      <a:endParaRPr lang="en-AU" sz="2400">
                        <a:latin typeface="Open Sans" panose="020B0606030504020204" pitchFamily="34" charset="0"/>
                        <a:ea typeface="Open Sans" panose="020B0606030504020204" pitchFamily="34" charset="0"/>
                        <a:cs typeface="Open Sans" panose="020B0606030504020204" pitchFamily="34" charset="0"/>
                      </a:endParaRPr>
                    </a:p>
                  </a:txBody>
                  <a:tcPr anchor="ctr">
                    <a:lnB w="635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2221282976"/>
                  </a:ext>
                </a:extLst>
              </a:tr>
              <a:tr h="1098940">
                <a:tc>
                  <a:txBody>
                    <a:bodyPr/>
                    <a:lstStyle/>
                    <a:p>
                      <a:r>
                        <a:rPr lang="en-AU" sz="2400" b="1">
                          <a:solidFill>
                            <a:srgbClr val="609ACA"/>
                          </a:solidFill>
                          <a:latin typeface="Open Sans" panose="020B0606030504020204" pitchFamily="34" charset="0"/>
                          <a:ea typeface="Open Sans" panose="020B0606030504020204" pitchFamily="34" charset="0"/>
                          <a:cs typeface="Open Sans" panose="020B0606030504020204" pitchFamily="34" charset="0"/>
                        </a:rPr>
                        <a:t>Descendants (aged 18+)</a:t>
                      </a:r>
                    </a:p>
                  </a:txBody>
                  <a:tcPr anchor="ctr">
                    <a:lnT w="6350" cap="flat" cmpd="sng" algn="ctr">
                      <a:solidFill>
                        <a:schemeClr val="accent5"/>
                      </a:solidFill>
                      <a:prstDash val="solid"/>
                      <a:round/>
                      <a:headEnd type="none" w="med" len="med"/>
                      <a:tailEnd type="none" w="med" len="med"/>
                    </a:lnT>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2400" b="1">
                          <a:latin typeface="Open Sans" panose="020B0606030504020204" pitchFamily="34" charset="0"/>
                          <a:ea typeface="Open Sans" panose="020B0606030504020204" pitchFamily="34" charset="0"/>
                          <a:cs typeface="Open Sans" panose="020B0606030504020204" pitchFamily="34" charset="0"/>
                        </a:rPr>
                        <a:t>200,000</a:t>
                      </a:r>
                      <a:endParaRPr lang="en-AU" sz="2400">
                        <a:latin typeface="Open Sans" panose="020B0606030504020204" pitchFamily="34" charset="0"/>
                        <a:ea typeface="Open Sans" panose="020B0606030504020204" pitchFamily="34" charset="0"/>
                        <a:cs typeface="Open Sans" panose="020B0606030504020204" pitchFamily="34" charset="0"/>
                      </a:endParaRPr>
                    </a:p>
                  </a:txBody>
                  <a:tcPr anchor="ctr">
                    <a:lnT w="6350" cap="flat" cmpd="sng" algn="ctr">
                      <a:solidFill>
                        <a:schemeClr val="accent5"/>
                      </a:solidFill>
                      <a:prstDash val="solid"/>
                      <a:round/>
                      <a:headEnd type="none" w="med" len="med"/>
                      <a:tailEnd type="none" w="med" len="med"/>
                    </a:lnT>
                    <a:solidFill>
                      <a:schemeClr val="bg1"/>
                    </a:solidFill>
                  </a:tcPr>
                </a:tc>
                <a:tc>
                  <a:txBody>
                    <a:bodyPr/>
                    <a:lstStyle/>
                    <a:p>
                      <a:pPr algn="r"/>
                      <a:r>
                        <a:rPr lang="en-AU" sz="2400" b="1">
                          <a:latin typeface="Open Sans" panose="020B0606030504020204" pitchFamily="34" charset="0"/>
                          <a:ea typeface="Open Sans" panose="020B0606030504020204" pitchFamily="34" charset="0"/>
                          <a:cs typeface="Open Sans" panose="020B0606030504020204" pitchFamily="34" charset="0"/>
                        </a:rPr>
                        <a:t>284,000 </a:t>
                      </a:r>
                      <a:r>
                        <a:rPr lang="en-AU" sz="2400" b="1">
                          <a:solidFill>
                            <a:srgbClr val="2D858D"/>
                          </a:solidFill>
                          <a:latin typeface="Open Sans" panose="020B0606030504020204" pitchFamily="34" charset="0"/>
                          <a:ea typeface="Open Sans" panose="020B0606030504020204" pitchFamily="34" charset="0"/>
                          <a:cs typeface="Open Sans" panose="020B0606030504020204" pitchFamily="34" charset="0"/>
                        </a:rPr>
                        <a:t>▲</a:t>
                      </a:r>
                      <a:r>
                        <a:rPr lang="en-AU" sz="2400" b="0" i="0">
                          <a:solidFill>
                            <a:srgbClr val="2D858D"/>
                          </a:solidFill>
                          <a:latin typeface="Open Sans" panose="020B0606030504020204" pitchFamily="34" charset="0"/>
                          <a:ea typeface="Open Sans" panose="020B0606030504020204" pitchFamily="34" charset="0"/>
                          <a:cs typeface="Open Sans" panose="020B0606030504020204" pitchFamily="34" charset="0"/>
                        </a:rPr>
                        <a:t>42%</a:t>
                      </a:r>
                      <a:endParaRPr lang="en-AU" sz="2400">
                        <a:latin typeface="Open Sans" panose="020B0606030504020204" pitchFamily="34" charset="0"/>
                        <a:ea typeface="Open Sans" panose="020B0606030504020204" pitchFamily="34" charset="0"/>
                        <a:cs typeface="Open Sans" panose="020B0606030504020204" pitchFamily="34" charset="0"/>
                      </a:endParaRPr>
                    </a:p>
                  </a:txBody>
                  <a:tcPr anchor="ctr">
                    <a:lnT w="6350" cap="flat" cmpd="sng" algn="ctr">
                      <a:solidFill>
                        <a:schemeClr val="accent5"/>
                      </a:solidFill>
                      <a:prstDash val="solid"/>
                      <a:round/>
                      <a:headEnd type="none" w="med" len="med"/>
                      <a:tailEnd type="none" w="med" len="med"/>
                    </a:lnT>
                    <a:solidFill>
                      <a:schemeClr val="bg1"/>
                    </a:solidFill>
                  </a:tcPr>
                </a:tc>
                <a:extLst>
                  <a:ext uri="{0D108BD9-81ED-4DB2-BD59-A6C34878D82A}">
                    <a16:rowId xmlns:a16="http://schemas.microsoft.com/office/drawing/2014/main" val="176950084"/>
                  </a:ext>
                </a:extLst>
              </a:tr>
            </a:tbl>
          </a:graphicData>
        </a:graphic>
      </p:graphicFrame>
      <p:sp>
        <p:nvSpPr>
          <p:cNvPr id="4" name="Text Placeholder 2">
            <a:extLst>
              <a:ext uri="{FF2B5EF4-FFF2-40B4-BE49-F238E27FC236}">
                <a16:creationId xmlns:a16="http://schemas.microsoft.com/office/drawing/2014/main" id="{76A865A4-CF26-6605-03B6-0F5A1414A1CB}"/>
              </a:ext>
            </a:extLst>
          </p:cNvPr>
          <p:cNvSpPr txBox="1">
            <a:spLocks/>
          </p:cNvSpPr>
          <p:nvPr/>
        </p:nvSpPr>
        <p:spPr>
          <a:xfrm>
            <a:off x="2427586" y="8695014"/>
            <a:ext cx="14970077" cy="81795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AU" sz="2400" b="1"/>
              <a:t>*</a:t>
            </a:r>
            <a:r>
              <a:rPr lang="en-AU" sz="2400"/>
              <a:t> Calculated as the proportion who were survivors or descendants multiplied by the estimated Indigenous population (aged 50+ or aged 18+) on 30 June 2023.</a:t>
            </a:r>
          </a:p>
        </p:txBody>
      </p:sp>
    </p:spTree>
    <p:extLst>
      <p:ext uri="{BB962C8B-B14F-4D97-AF65-F5344CB8AC3E}">
        <p14:creationId xmlns:p14="http://schemas.microsoft.com/office/powerpoint/2010/main" val="2035176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E3EF9-AD96-A490-4E2C-24CEDD2FBD99}"/>
              </a:ext>
            </a:extLst>
          </p:cNvPr>
          <p:cNvSpPr>
            <a:spLocks noGrp="1"/>
          </p:cNvSpPr>
          <p:nvPr>
            <p:ph type="title"/>
          </p:nvPr>
        </p:nvSpPr>
        <p:spPr/>
        <p:txBody>
          <a:bodyPr/>
          <a:lstStyle/>
          <a:p>
            <a:r>
              <a:rPr lang="en-AU"/>
              <a:t>How outcomes were measured</a:t>
            </a:r>
          </a:p>
        </p:txBody>
      </p:sp>
      <p:sp>
        <p:nvSpPr>
          <p:cNvPr id="3" name="Text Placeholder 2">
            <a:extLst>
              <a:ext uri="{FF2B5EF4-FFF2-40B4-BE49-F238E27FC236}">
                <a16:creationId xmlns:a16="http://schemas.microsoft.com/office/drawing/2014/main" id="{9DC7E9C1-9B62-C0F3-2E80-07F88A37FBDE}"/>
              </a:ext>
            </a:extLst>
          </p:cNvPr>
          <p:cNvSpPr>
            <a:spLocks noGrp="1"/>
          </p:cNvSpPr>
          <p:nvPr>
            <p:ph type="body" sz="quarter" idx="11"/>
          </p:nvPr>
        </p:nvSpPr>
        <p:spPr>
          <a:xfrm>
            <a:off x="2474913" y="2800350"/>
            <a:ext cx="16141699" cy="6588126"/>
          </a:xfrm>
        </p:spPr>
        <p:txBody>
          <a:bodyPr>
            <a:normAutofit lnSpcReduction="10000"/>
          </a:bodyPr>
          <a:lstStyle/>
          <a:p>
            <a:pPr marL="342900" indent="-342900">
              <a:buFont typeface="Arial" panose="020B0604020202020204" pitchFamily="34" charset="0"/>
              <a:buChar char="•"/>
            </a:pPr>
            <a:r>
              <a:rPr lang="en-AU" sz="2800"/>
              <a:t>Survey responses analysed in the ABS DataLab</a:t>
            </a:r>
            <a:br>
              <a:rPr lang="en-AU" sz="2800"/>
            </a:br>
            <a:endParaRPr lang="en-AU" sz="2800"/>
          </a:p>
          <a:p>
            <a:pPr marL="342900" indent="-342900">
              <a:buFont typeface="Arial" panose="020B0604020202020204" pitchFamily="34" charset="0"/>
              <a:buChar char="•"/>
            </a:pPr>
            <a:r>
              <a:rPr lang="en-AU" sz="2800"/>
              <a:t>Around 40 outcomes were derived across:</a:t>
            </a:r>
          </a:p>
          <a:p>
            <a:pPr marL="1028700" lvl="1" indent="-342900"/>
            <a:r>
              <a:rPr lang="en-AU" sz="2800"/>
              <a:t>physical health and disability</a:t>
            </a:r>
          </a:p>
          <a:p>
            <a:pPr marL="1028700" lvl="1" indent="-342900"/>
            <a:r>
              <a:rPr lang="en-AU" sz="2800"/>
              <a:t>mental health</a:t>
            </a:r>
          </a:p>
          <a:p>
            <a:pPr marL="1028700" lvl="1" indent="-342900"/>
            <a:r>
              <a:rPr lang="en-AU" sz="2800"/>
              <a:t>socioeconomic wellbeing</a:t>
            </a:r>
          </a:p>
          <a:p>
            <a:pPr marL="1028700" lvl="1" indent="-342900"/>
            <a:r>
              <a:rPr lang="en-AU" sz="2800"/>
              <a:t>health risk factors</a:t>
            </a:r>
          </a:p>
          <a:p>
            <a:pPr marL="1028700" lvl="1" indent="-342900"/>
            <a:r>
              <a:rPr lang="en-AU" sz="2800"/>
              <a:t>cultural identity and language use measures</a:t>
            </a:r>
          </a:p>
          <a:p>
            <a:pPr marL="342900" indent="-342900">
              <a:buFont typeface="Arial" panose="020B0604020202020204" pitchFamily="34" charset="0"/>
              <a:buChar char="•"/>
            </a:pPr>
            <a:endParaRPr lang="en-AU" sz="2800"/>
          </a:p>
          <a:p>
            <a:pPr marL="342900" indent="-342900">
              <a:buFont typeface="Arial" panose="020B0604020202020204" pitchFamily="34" charset="0"/>
              <a:buChar char="•"/>
            </a:pPr>
            <a:r>
              <a:rPr lang="en-AU" sz="2800"/>
              <a:t>Outcomes for survivors and descendants are compared with those of relevant population groups</a:t>
            </a:r>
          </a:p>
          <a:p>
            <a:pPr marL="342900" indent="-342900">
              <a:buFont typeface="Arial" panose="020B0604020202020204" pitchFamily="34" charset="0"/>
              <a:buChar char="•"/>
            </a:pPr>
            <a:endParaRPr lang="en-AU" sz="2800"/>
          </a:p>
          <a:p>
            <a:pPr marL="342900" indent="-342900">
              <a:buFont typeface="Arial" panose="020B0604020202020204" pitchFamily="34" charset="0"/>
              <a:buChar char="•"/>
            </a:pPr>
            <a:r>
              <a:rPr lang="en-AU" sz="2800"/>
              <a:t>Comparisons account for differences in age, and where appropriate, sex and remoteness</a:t>
            </a:r>
          </a:p>
          <a:p>
            <a:pPr marL="342900" indent="-342900">
              <a:buFont typeface="Arial" panose="020B0604020202020204" pitchFamily="34" charset="0"/>
              <a:buChar char="•"/>
            </a:pPr>
            <a:endParaRPr lang="en-AU" sz="2800"/>
          </a:p>
          <a:p>
            <a:pPr marL="342900" indent="-342900">
              <a:buFont typeface="Arial" panose="020B0604020202020204" pitchFamily="34" charset="0"/>
              <a:buChar char="•"/>
            </a:pPr>
            <a:r>
              <a:rPr lang="en-AU" sz="2800"/>
              <a:t>Results focus on meaningful differences identified in the data</a:t>
            </a:r>
          </a:p>
        </p:txBody>
      </p:sp>
    </p:spTree>
    <p:extLst>
      <p:ext uri="{BB962C8B-B14F-4D97-AF65-F5344CB8AC3E}">
        <p14:creationId xmlns:p14="http://schemas.microsoft.com/office/powerpoint/2010/main" val="1610017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E412E-84F7-05BA-A8E1-35EDBEAD4129}"/>
              </a:ext>
            </a:extLst>
          </p:cNvPr>
          <p:cNvSpPr>
            <a:spLocks noGrp="1"/>
          </p:cNvSpPr>
          <p:nvPr>
            <p:ph type="title"/>
          </p:nvPr>
        </p:nvSpPr>
        <p:spPr/>
        <p:txBody>
          <a:bodyPr/>
          <a:lstStyle/>
          <a:p>
            <a:r>
              <a:rPr lang="en-AU"/>
              <a:t>How to read the findings</a:t>
            </a:r>
          </a:p>
        </p:txBody>
      </p:sp>
      <p:sp>
        <p:nvSpPr>
          <p:cNvPr id="3" name="Text Placeholder 2">
            <a:extLst>
              <a:ext uri="{FF2B5EF4-FFF2-40B4-BE49-F238E27FC236}">
                <a16:creationId xmlns:a16="http://schemas.microsoft.com/office/drawing/2014/main" id="{86C47EB2-8C46-3106-9886-0A89C60CCAC9}"/>
              </a:ext>
            </a:extLst>
          </p:cNvPr>
          <p:cNvSpPr>
            <a:spLocks noGrp="1"/>
          </p:cNvSpPr>
          <p:nvPr>
            <p:ph type="body" sz="quarter" idx="11"/>
          </p:nvPr>
        </p:nvSpPr>
        <p:spPr/>
        <p:txBody>
          <a:bodyPr/>
          <a:lstStyle/>
          <a:p>
            <a:pPr marL="457200" indent="-457200">
              <a:buFont typeface="Arial" panose="020B0604020202020204" pitchFamily="34" charset="0"/>
              <a:buChar char="•"/>
            </a:pPr>
            <a:r>
              <a:rPr lang="en-AU" sz="2800" b="1"/>
              <a:t>Rate ratios compare two groups</a:t>
            </a:r>
            <a:br>
              <a:rPr lang="en-AU" sz="2800" b="1"/>
            </a:br>
            <a:endParaRPr lang="en-AU" sz="2800" b="1"/>
          </a:p>
          <a:p>
            <a:pPr marL="1143000" lvl="1" indent="-457200"/>
            <a:r>
              <a:rPr lang="en-AU" sz="2800"/>
              <a:t>A rate ratio of 2 means the outcome was twice as common in one group as in the comparison group.</a:t>
            </a:r>
            <a:br>
              <a:rPr lang="en-AU" sz="2800"/>
            </a:br>
            <a:endParaRPr lang="en-AU" sz="2800"/>
          </a:p>
          <a:p>
            <a:pPr marL="457200" indent="-457200">
              <a:buFont typeface="Arial" panose="020B0604020202020204" pitchFamily="34" charset="0"/>
              <a:buChar char="•"/>
            </a:pPr>
            <a:r>
              <a:rPr lang="en-AU" sz="2800" b="1"/>
              <a:t>Emphasis is on overall patterns</a:t>
            </a:r>
            <a:br>
              <a:rPr lang="en-AU" sz="2800" b="1"/>
            </a:br>
            <a:endParaRPr lang="en-AU" sz="2800" b="1"/>
          </a:p>
          <a:p>
            <a:pPr marL="1143000" lvl="1" indent="-457200"/>
            <a:r>
              <a:rPr lang="en-AU" sz="2800"/>
              <a:t>Individual estimates can be uncertain, but similar findings across multiple related outcomes indicate a clear overall pattern.</a:t>
            </a:r>
            <a:br>
              <a:rPr lang="en-AU" sz="2800"/>
            </a:br>
            <a:endParaRPr lang="en-AU" sz="2800"/>
          </a:p>
          <a:p>
            <a:pPr marL="457200" indent="-457200">
              <a:buFont typeface="Arial" panose="020B0604020202020204" pitchFamily="34" charset="0"/>
              <a:buChar char="•"/>
            </a:pPr>
            <a:r>
              <a:rPr lang="en-AU" sz="2800" b="1"/>
              <a:t>Differences may reflect many factors</a:t>
            </a:r>
            <a:br>
              <a:rPr lang="en-AU" sz="2800" b="1"/>
            </a:br>
            <a:endParaRPr lang="en-AU" sz="2800" b="1"/>
          </a:p>
          <a:p>
            <a:pPr marL="1143000" lvl="1" indent="-457200"/>
            <a:r>
              <a:rPr lang="en-AU" sz="2800"/>
              <a:t>These findings show existing differences between groups of people without isolating the impact of removal from other factors. </a:t>
            </a:r>
          </a:p>
          <a:p>
            <a:pPr marL="1143000" lvl="1" indent="-457200"/>
            <a:r>
              <a:rPr lang="en-AU" sz="2800"/>
              <a:t>They do not capture the full impact of removal or exactly how the different circumstances created by removal have contributed to the outcomes we see today.</a:t>
            </a:r>
          </a:p>
        </p:txBody>
      </p:sp>
    </p:spTree>
    <p:extLst>
      <p:ext uri="{BB962C8B-B14F-4D97-AF65-F5344CB8AC3E}">
        <p14:creationId xmlns:p14="http://schemas.microsoft.com/office/powerpoint/2010/main" val="3975922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B31DC-BC7D-1189-C65E-B1167E5BFD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38F364-BE92-9EE5-FB55-66C635AC0724}"/>
              </a:ext>
            </a:extLst>
          </p:cNvPr>
          <p:cNvSpPr>
            <a:spLocks noGrp="1"/>
          </p:cNvSpPr>
          <p:nvPr>
            <p:ph type="title"/>
          </p:nvPr>
        </p:nvSpPr>
        <p:spPr/>
        <p:txBody>
          <a:bodyPr/>
          <a:lstStyle/>
          <a:p>
            <a:r>
              <a:rPr lang="en-AU"/>
              <a:t>Survivors: overview</a:t>
            </a:r>
          </a:p>
        </p:txBody>
      </p:sp>
      <p:sp>
        <p:nvSpPr>
          <p:cNvPr id="3" name="Text Placeholder 2">
            <a:extLst>
              <a:ext uri="{FF2B5EF4-FFF2-40B4-BE49-F238E27FC236}">
                <a16:creationId xmlns:a16="http://schemas.microsoft.com/office/drawing/2014/main" id="{C202C9EE-B2E0-1F65-A39D-B006FEF047C2}"/>
              </a:ext>
            </a:extLst>
          </p:cNvPr>
          <p:cNvSpPr>
            <a:spLocks noGrp="1"/>
          </p:cNvSpPr>
          <p:nvPr>
            <p:ph type="body" sz="quarter" idx="11"/>
          </p:nvPr>
        </p:nvSpPr>
        <p:spPr/>
        <p:txBody>
          <a:bodyPr>
            <a:normAutofit lnSpcReduction="10000"/>
          </a:bodyPr>
          <a:lstStyle/>
          <a:p>
            <a:pPr marL="457200" indent="-457200">
              <a:buFont typeface="Arial" panose="020B0604020202020204" pitchFamily="34" charset="0"/>
              <a:buChar char="•"/>
            </a:pPr>
            <a:r>
              <a:rPr lang="en-AU" sz="2800"/>
              <a:t>Most outcomes point towards higher need among survivors compared with Indigenous people who were not removed</a:t>
            </a:r>
          </a:p>
          <a:p>
            <a:pPr marL="457200" indent="-457200">
              <a:buFont typeface="Arial" panose="020B0604020202020204" pitchFamily="34" charset="0"/>
              <a:buChar char="•"/>
            </a:pPr>
            <a:endParaRPr lang="en-AU" sz="2800" b="1"/>
          </a:p>
          <a:p>
            <a:pPr lvl="3" indent="0">
              <a:buNone/>
            </a:pPr>
            <a:r>
              <a:rPr lang="en-AU" sz="2800" b="1">
                <a:latin typeface="Open Sans" panose="020B0606030504020204" pitchFamily="34" charset="0"/>
                <a:ea typeface="Open Sans" panose="020B0606030504020204" pitchFamily="34" charset="0"/>
                <a:cs typeface="Open Sans" panose="020B0606030504020204" pitchFamily="34" charset="0"/>
              </a:rPr>
              <a:t>Physical health &amp; care needs</a:t>
            </a:r>
          </a:p>
          <a:p>
            <a:pPr marL="2057400" lvl="3" indent="-457200"/>
            <a:r>
              <a:rPr lang="en-AU" sz="2800" b="1">
                <a:latin typeface="Open Sans" panose="020B0606030504020204" pitchFamily="34" charset="0"/>
                <a:ea typeface="Open Sans" panose="020B0606030504020204" pitchFamily="34" charset="0"/>
                <a:cs typeface="Open Sans" panose="020B0606030504020204" pitchFamily="34" charset="0"/>
              </a:rPr>
              <a:t>10 of 15 </a:t>
            </a:r>
            <a:r>
              <a:rPr lang="en-AU" sz="2800">
                <a:latin typeface="Open Sans" panose="020B0606030504020204" pitchFamily="34" charset="0"/>
                <a:ea typeface="Open Sans" panose="020B0606030504020204" pitchFamily="34" charset="0"/>
                <a:cs typeface="Open Sans" panose="020B0606030504020204" pitchFamily="34" charset="0"/>
              </a:rPr>
              <a:t>outcomes pointed towards higher need</a:t>
            </a:r>
          </a:p>
          <a:p>
            <a:pPr lvl="3" indent="0">
              <a:buNone/>
            </a:pPr>
            <a:endParaRPr lang="en-AU" sz="2800" b="1">
              <a:latin typeface="Open Sans" panose="020B0606030504020204" pitchFamily="34" charset="0"/>
              <a:ea typeface="Open Sans" panose="020B0606030504020204" pitchFamily="34" charset="0"/>
              <a:cs typeface="Open Sans" panose="020B0606030504020204" pitchFamily="34" charset="0"/>
            </a:endParaRPr>
          </a:p>
          <a:p>
            <a:pPr lvl="3" indent="0">
              <a:buNone/>
            </a:pPr>
            <a:r>
              <a:rPr lang="en-AU" sz="2800" b="1">
                <a:latin typeface="Open Sans" panose="020B0606030504020204" pitchFamily="34" charset="0"/>
                <a:ea typeface="Open Sans" panose="020B0606030504020204" pitchFamily="34" charset="0"/>
                <a:cs typeface="Open Sans" panose="020B0606030504020204" pitchFamily="34" charset="0"/>
              </a:rPr>
              <a:t>Social &amp; emotional wellbeing</a:t>
            </a:r>
          </a:p>
          <a:p>
            <a:pPr marL="2057400" lvl="3" indent="-457200"/>
            <a:r>
              <a:rPr lang="en-AU" sz="2800" b="1">
                <a:latin typeface="Open Sans" panose="020B0606030504020204" pitchFamily="34" charset="0"/>
                <a:ea typeface="Open Sans" panose="020B0606030504020204" pitchFamily="34" charset="0"/>
                <a:cs typeface="Open Sans" panose="020B0606030504020204" pitchFamily="34" charset="0"/>
              </a:rPr>
              <a:t>6 of 6 </a:t>
            </a:r>
            <a:r>
              <a:rPr lang="en-AU" sz="2800">
                <a:latin typeface="Open Sans" panose="020B0606030504020204" pitchFamily="34" charset="0"/>
                <a:ea typeface="Open Sans" panose="020B0606030504020204" pitchFamily="34" charset="0"/>
                <a:cs typeface="Open Sans" panose="020B0606030504020204" pitchFamily="34" charset="0"/>
              </a:rPr>
              <a:t>outcomes pointed towards higher need</a:t>
            </a:r>
          </a:p>
          <a:p>
            <a:pPr lvl="3" indent="0">
              <a:buNone/>
            </a:pPr>
            <a:endParaRPr lang="en-AU" sz="2800" b="1">
              <a:latin typeface="Open Sans" panose="020B0606030504020204" pitchFamily="34" charset="0"/>
              <a:ea typeface="Open Sans" panose="020B0606030504020204" pitchFamily="34" charset="0"/>
              <a:cs typeface="Open Sans" panose="020B0606030504020204" pitchFamily="34" charset="0"/>
            </a:endParaRPr>
          </a:p>
          <a:p>
            <a:pPr lvl="3" indent="0">
              <a:buNone/>
            </a:pPr>
            <a:r>
              <a:rPr lang="en-AU" sz="2800" b="1">
                <a:latin typeface="Open Sans" panose="020B0606030504020204" pitchFamily="34" charset="0"/>
                <a:ea typeface="Open Sans" panose="020B0606030504020204" pitchFamily="34" charset="0"/>
                <a:cs typeface="Open Sans" panose="020B0606030504020204" pitchFamily="34" charset="0"/>
              </a:rPr>
              <a:t>Health risk factors</a:t>
            </a:r>
          </a:p>
          <a:p>
            <a:pPr marL="2057400" lvl="3" indent="-457200"/>
            <a:r>
              <a:rPr lang="en-AU" sz="2800" b="1">
                <a:latin typeface="Open Sans" panose="020B0606030504020204" pitchFamily="34" charset="0"/>
                <a:ea typeface="Open Sans" panose="020B0606030504020204" pitchFamily="34" charset="0"/>
                <a:cs typeface="Open Sans" panose="020B0606030504020204" pitchFamily="34" charset="0"/>
              </a:rPr>
              <a:t>3 of 4 </a:t>
            </a:r>
            <a:r>
              <a:rPr lang="en-AU" sz="2800">
                <a:latin typeface="Open Sans" panose="020B0606030504020204" pitchFamily="34" charset="0"/>
                <a:ea typeface="Open Sans" panose="020B0606030504020204" pitchFamily="34" charset="0"/>
                <a:cs typeface="Open Sans" panose="020B0606030504020204" pitchFamily="34" charset="0"/>
              </a:rPr>
              <a:t>outcomes pointed towards higher need</a:t>
            </a:r>
          </a:p>
          <a:p>
            <a:pPr lvl="3" indent="0">
              <a:buNone/>
            </a:pPr>
            <a:endParaRPr lang="en-AU" sz="2800" b="1">
              <a:latin typeface="Open Sans" panose="020B0606030504020204" pitchFamily="34" charset="0"/>
              <a:ea typeface="Open Sans" panose="020B0606030504020204" pitchFamily="34" charset="0"/>
              <a:cs typeface="Open Sans" panose="020B0606030504020204" pitchFamily="34" charset="0"/>
            </a:endParaRPr>
          </a:p>
          <a:p>
            <a:pPr lvl="3" indent="0">
              <a:buNone/>
            </a:pPr>
            <a:r>
              <a:rPr lang="en-AU" sz="2800" b="1">
                <a:latin typeface="Open Sans" panose="020B0606030504020204" pitchFamily="34" charset="0"/>
                <a:ea typeface="Open Sans" panose="020B0606030504020204" pitchFamily="34" charset="0"/>
                <a:cs typeface="Open Sans" panose="020B0606030504020204" pitchFamily="34" charset="0"/>
              </a:rPr>
              <a:t>Socioeconomic factors</a:t>
            </a:r>
          </a:p>
          <a:p>
            <a:pPr marL="2057400" lvl="3" indent="-457200"/>
            <a:r>
              <a:rPr lang="en-AU" sz="2800" b="1">
                <a:latin typeface="Open Sans" panose="020B0606030504020204" pitchFamily="34" charset="0"/>
                <a:ea typeface="Open Sans" panose="020B0606030504020204" pitchFamily="34" charset="0"/>
                <a:cs typeface="Open Sans" panose="020B0606030504020204" pitchFamily="34" charset="0"/>
              </a:rPr>
              <a:t>7 of 8 </a:t>
            </a:r>
            <a:r>
              <a:rPr lang="en-AU" sz="2800">
                <a:latin typeface="Open Sans" panose="020B0606030504020204" pitchFamily="34" charset="0"/>
                <a:ea typeface="Open Sans" panose="020B0606030504020204" pitchFamily="34" charset="0"/>
                <a:cs typeface="Open Sans" panose="020B0606030504020204" pitchFamily="34" charset="0"/>
              </a:rPr>
              <a:t>outcomes pointed towards higher need</a:t>
            </a:r>
          </a:p>
          <a:p>
            <a:pPr marL="457200" indent="-457200">
              <a:buFont typeface="Arial" panose="020B0604020202020204" pitchFamily="34" charset="0"/>
              <a:buChar char="•"/>
            </a:pPr>
            <a:endParaRPr lang="en-AU" sz="2800" b="1"/>
          </a:p>
          <a:p>
            <a:pPr marL="457200" indent="-457200">
              <a:buFont typeface="Arial" panose="020B0604020202020204" pitchFamily="34" charset="0"/>
              <a:buChar char="•"/>
            </a:pPr>
            <a:r>
              <a:rPr lang="en-AU" sz="2800"/>
              <a:t>Differences were even larger when survivors were compared with the non-Indigenous population</a:t>
            </a:r>
          </a:p>
        </p:txBody>
      </p:sp>
      <p:grpSp>
        <p:nvGrpSpPr>
          <p:cNvPr id="4" name="Group 3">
            <a:extLst>
              <a:ext uri="{FF2B5EF4-FFF2-40B4-BE49-F238E27FC236}">
                <a16:creationId xmlns:a16="http://schemas.microsoft.com/office/drawing/2014/main" id="{7D35D965-FE9F-B0B6-A242-7BD1B4D31A5A}"/>
              </a:ext>
            </a:extLst>
          </p:cNvPr>
          <p:cNvGrpSpPr/>
          <p:nvPr/>
        </p:nvGrpSpPr>
        <p:grpSpPr>
          <a:xfrm>
            <a:off x="3015610" y="4711580"/>
            <a:ext cx="901715" cy="901715"/>
            <a:chOff x="8145108" y="3557089"/>
            <a:chExt cx="901715" cy="901715"/>
          </a:xfrm>
        </p:grpSpPr>
        <p:sp>
          <p:nvSpPr>
            <p:cNvPr id="5" name="Oval 4">
              <a:extLst>
                <a:ext uri="{FF2B5EF4-FFF2-40B4-BE49-F238E27FC236}">
                  <a16:creationId xmlns:a16="http://schemas.microsoft.com/office/drawing/2014/main" id="{B9B89B01-4AA5-04A3-4FA0-D31324D8DE7F}"/>
                </a:ext>
              </a:extLst>
            </p:cNvPr>
            <p:cNvSpPr/>
            <p:nvPr/>
          </p:nvSpPr>
          <p:spPr>
            <a:xfrm>
              <a:off x="8145108" y="3557089"/>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9BAE4502-2DDB-8D90-3BDF-48F1899E0C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05734" y="3786763"/>
              <a:ext cx="556274" cy="476330"/>
            </a:xfrm>
            <a:prstGeom prst="rect">
              <a:avLst/>
            </a:prstGeom>
          </p:spPr>
        </p:pic>
      </p:grpSp>
      <p:grpSp>
        <p:nvGrpSpPr>
          <p:cNvPr id="7" name="Group 6">
            <a:extLst>
              <a:ext uri="{FF2B5EF4-FFF2-40B4-BE49-F238E27FC236}">
                <a16:creationId xmlns:a16="http://schemas.microsoft.com/office/drawing/2014/main" id="{A9C2337A-E7D5-7986-91C9-783F09352195}"/>
              </a:ext>
            </a:extLst>
          </p:cNvPr>
          <p:cNvGrpSpPr/>
          <p:nvPr/>
        </p:nvGrpSpPr>
        <p:grpSpPr>
          <a:xfrm>
            <a:off x="3015610" y="7154631"/>
            <a:ext cx="901715" cy="901715"/>
            <a:chOff x="8145108" y="3557089"/>
            <a:chExt cx="901715" cy="901715"/>
          </a:xfrm>
        </p:grpSpPr>
        <p:sp>
          <p:nvSpPr>
            <p:cNvPr id="8" name="Oval 7">
              <a:extLst>
                <a:ext uri="{FF2B5EF4-FFF2-40B4-BE49-F238E27FC236}">
                  <a16:creationId xmlns:a16="http://schemas.microsoft.com/office/drawing/2014/main" id="{03BDC220-9222-0EC5-92A6-E29C617B6B19}"/>
                </a:ext>
              </a:extLst>
            </p:cNvPr>
            <p:cNvSpPr/>
            <p:nvPr/>
          </p:nvSpPr>
          <p:spPr>
            <a:xfrm>
              <a:off x="8145108" y="3557089"/>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Graphic 8">
              <a:extLst>
                <a:ext uri="{FF2B5EF4-FFF2-40B4-BE49-F238E27FC236}">
                  <a16:creationId xmlns:a16="http://schemas.microsoft.com/office/drawing/2014/main" id="{7310F83E-8790-AAC5-5ED2-17517B9D5EC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358394" y="3769781"/>
              <a:ext cx="475142" cy="476330"/>
            </a:xfrm>
            <a:prstGeom prst="rect">
              <a:avLst/>
            </a:prstGeom>
          </p:spPr>
        </p:pic>
      </p:grpSp>
      <p:grpSp>
        <p:nvGrpSpPr>
          <p:cNvPr id="10" name="Group 9">
            <a:extLst>
              <a:ext uri="{FF2B5EF4-FFF2-40B4-BE49-F238E27FC236}">
                <a16:creationId xmlns:a16="http://schemas.microsoft.com/office/drawing/2014/main" id="{A1375208-CFFC-13EA-D9AA-D84A9998AC96}"/>
              </a:ext>
            </a:extLst>
          </p:cNvPr>
          <p:cNvGrpSpPr/>
          <p:nvPr/>
        </p:nvGrpSpPr>
        <p:grpSpPr>
          <a:xfrm>
            <a:off x="3015610" y="5933106"/>
            <a:ext cx="901715" cy="901715"/>
            <a:chOff x="13242189" y="6870654"/>
            <a:chExt cx="901715" cy="901715"/>
          </a:xfrm>
        </p:grpSpPr>
        <p:sp>
          <p:nvSpPr>
            <p:cNvPr id="11" name="Oval 10">
              <a:extLst>
                <a:ext uri="{FF2B5EF4-FFF2-40B4-BE49-F238E27FC236}">
                  <a16:creationId xmlns:a16="http://schemas.microsoft.com/office/drawing/2014/main" id="{1BEC2477-97DC-355B-B258-C085ADBC25C5}"/>
                </a:ext>
              </a:extLst>
            </p:cNvPr>
            <p:cNvSpPr/>
            <p:nvPr/>
          </p:nvSpPr>
          <p:spPr>
            <a:xfrm>
              <a:off x="13242189" y="6870654"/>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1">
              <a:extLst>
                <a:ext uri="{FF2B5EF4-FFF2-40B4-BE49-F238E27FC236}">
                  <a16:creationId xmlns:a16="http://schemas.microsoft.com/office/drawing/2014/main" id="{5FE4EE2B-5E70-7368-545A-FB73F6F048C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3447935" y="7033511"/>
              <a:ext cx="451312" cy="576000"/>
            </a:xfrm>
            <a:prstGeom prst="rect">
              <a:avLst/>
            </a:prstGeom>
          </p:spPr>
        </p:pic>
      </p:grpSp>
      <p:grpSp>
        <p:nvGrpSpPr>
          <p:cNvPr id="13" name="Group 12">
            <a:extLst>
              <a:ext uri="{FF2B5EF4-FFF2-40B4-BE49-F238E27FC236}">
                <a16:creationId xmlns:a16="http://schemas.microsoft.com/office/drawing/2014/main" id="{9D83D121-3349-B390-70E2-015DD18916A1}"/>
              </a:ext>
            </a:extLst>
          </p:cNvPr>
          <p:cNvGrpSpPr/>
          <p:nvPr/>
        </p:nvGrpSpPr>
        <p:grpSpPr>
          <a:xfrm>
            <a:off x="3015610" y="3490054"/>
            <a:ext cx="901715" cy="901715"/>
            <a:chOff x="13242189" y="6870654"/>
            <a:chExt cx="901715" cy="901715"/>
          </a:xfrm>
        </p:grpSpPr>
        <p:sp>
          <p:nvSpPr>
            <p:cNvPr id="14" name="Oval 13">
              <a:extLst>
                <a:ext uri="{FF2B5EF4-FFF2-40B4-BE49-F238E27FC236}">
                  <a16:creationId xmlns:a16="http://schemas.microsoft.com/office/drawing/2014/main" id="{D824FA4C-C7B8-88CA-3399-20A1EA654698}"/>
                </a:ext>
              </a:extLst>
            </p:cNvPr>
            <p:cNvSpPr/>
            <p:nvPr/>
          </p:nvSpPr>
          <p:spPr>
            <a:xfrm>
              <a:off x="13242189" y="6870654"/>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Graphic 14">
              <a:extLst>
                <a:ext uri="{FF2B5EF4-FFF2-40B4-BE49-F238E27FC236}">
                  <a16:creationId xmlns:a16="http://schemas.microsoft.com/office/drawing/2014/main" id="{41F8265B-15B0-7E32-7B6B-14B859E8657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3421907" y="7108421"/>
              <a:ext cx="542278" cy="504000"/>
            </a:xfrm>
            <a:prstGeom prst="rect">
              <a:avLst/>
            </a:prstGeom>
          </p:spPr>
        </p:pic>
      </p:grpSp>
    </p:spTree>
    <p:extLst>
      <p:ext uri="{BB962C8B-B14F-4D97-AF65-F5344CB8AC3E}">
        <p14:creationId xmlns:p14="http://schemas.microsoft.com/office/powerpoint/2010/main" val="3638803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3369E-1C2F-BE88-7180-E38FD8C23A3D}"/>
            </a:ext>
          </a:extLst>
        </p:cNvPr>
        <p:cNvGrpSpPr/>
        <p:nvPr/>
      </p:nvGrpSpPr>
      <p:grpSpPr>
        <a:xfrm>
          <a:off x="0" y="0"/>
          <a:ext cx="0" cy="0"/>
          <a:chOff x="0" y="0"/>
          <a:chExt cx="0" cy="0"/>
        </a:xfrm>
      </p:grpSpPr>
      <p:sp>
        <p:nvSpPr>
          <p:cNvPr id="39" name="Rectangle: Rounded Corners 38">
            <a:extLst>
              <a:ext uri="{FF2B5EF4-FFF2-40B4-BE49-F238E27FC236}">
                <a16:creationId xmlns:a16="http://schemas.microsoft.com/office/drawing/2014/main" id="{BEF2EB38-F968-9633-2C34-5402D8EC5607}"/>
              </a:ext>
            </a:extLst>
          </p:cNvPr>
          <p:cNvSpPr/>
          <p:nvPr/>
        </p:nvSpPr>
        <p:spPr>
          <a:xfrm>
            <a:off x="12940326" y="3221354"/>
            <a:ext cx="4885200" cy="3052800"/>
          </a:xfrm>
          <a:prstGeom prst="roundRect">
            <a:avLst>
              <a:gd name="adj" fmla="val 4521"/>
            </a:avLst>
          </a:prstGeom>
          <a:solidFill>
            <a:srgbClr val="F3EBF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8" name="Rectangle: Rounded Corners 67">
            <a:extLst>
              <a:ext uri="{FF2B5EF4-FFF2-40B4-BE49-F238E27FC236}">
                <a16:creationId xmlns:a16="http://schemas.microsoft.com/office/drawing/2014/main" id="{270C0809-079E-24A7-D4F7-71EBBEBA6BD5}"/>
              </a:ext>
            </a:extLst>
          </p:cNvPr>
          <p:cNvSpPr/>
          <p:nvPr/>
        </p:nvSpPr>
        <p:spPr>
          <a:xfrm>
            <a:off x="2520048" y="1923715"/>
            <a:ext cx="15388404" cy="995174"/>
          </a:xfrm>
          <a:prstGeom prst="roundRect">
            <a:avLst>
              <a:gd name="adj" fmla="val 4521"/>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71F8A453-64C7-5845-A8C2-4D39619D9C32}"/>
              </a:ext>
            </a:extLst>
          </p:cNvPr>
          <p:cNvSpPr>
            <a:spLocks noGrp="1"/>
          </p:cNvSpPr>
          <p:nvPr>
            <p:ph type="title"/>
          </p:nvPr>
        </p:nvSpPr>
        <p:spPr/>
        <p:txBody>
          <a:bodyPr/>
          <a:lstStyle/>
          <a:p>
            <a:r>
              <a:rPr lang="en-AU"/>
              <a:t>Survivors: compared with Indigenous people not removed</a:t>
            </a:r>
          </a:p>
        </p:txBody>
      </p:sp>
      <p:sp>
        <p:nvSpPr>
          <p:cNvPr id="3" name="Text Placeholder 2">
            <a:extLst>
              <a:ext uri="{FF2B5EF4-FFF2-40B4-BE49-F238E27FC236}">
                <a16:creationId xmlns:a16="http://schemas.microsoft.com/office/drawing/2014/main" id="{38E4133A-429F-B441-8F97-C3514917B149}"/>
              </a:ext>
            </a:extLst>
          </p:cNvPr>
          <p:cNvSpPr>
            <a:spLocks noGrp="1"/>
          </p:cNvSpPr>
          <p:nvPr>
            <p:ph type="body" sz="quarter" idx="11"/>
          </p:nvPr>
        </p:nvSpPr>
        <p:spPr>
          <a:xfrm>
            <a:off x="3542401" y="2018578"/>
            <a:ext cx="11240400" cy="805448"/>
          </a:xfrm>
        </p:spPr>
        <p:txBody>
          <a:bodyPr anchor="ctr">
            <a:normAutofit/>
          </a:bodyPr>
          <a:lstStyle/>
          <a:p>
            <a:pPr>
              <a:lnSpc>
                <a:spcPts val="1800"/>
              </a:lnSpc>
            </a:pPr>
            <a:r>
              <a:rPr lang="en-AU" b="1"/>
              <a:t>Compared with other Indigenous Australians aged 50 and over who were not removed</a:t>
            </a:r>
          </a:p>
          <a:p>
            <a:pPr>
              <a:lnSpc>
                <a:spcPts val="1800"/>
              </a:lnSpc>
            </a:pPr>
            <a:r>
              <a:rPr lang="en-AU"/>
              <a:t>Survivors were more likely to report:</a:t>
            </a:r>
          </a:p>
        </p:txBody>
      </p:sp>
      <p:sp>
        <p:nvSpPr>
          <p:cNvPr id="6" name="Rectangle: Rounded Corners 5">
            <a:extLst>
              <a:ext uri="{FF2B5EF4-FFF2-40B4-BE49-F238E27FC236}">
                <a16:creationId xmlns:a16="http://schemas.microsoft.com/office/drawing/2014/main" id="{31EA237C-6E2A-03A7-3C2A-A975AFC5E028}"/>
              </a:ext>
            </a:extLst>
          </p:cNvPr>
          <p:cNvSpPr/>
          <p:nvPr/>
        </p:nvSpPr>
        <p:spPr>
          <a:xfrm>
            <a:off x="2634488" y="3252029"/>
            <a:ext cx="4865701" cy="6286006"/>
          </a:xfrm>
          <a:prstGeom prst="roundRect">
            <a:avLst>
              <a:gd name="adj" fmla="val 4521"/>
            </a:avLst>
          </a:prstGeom>
          <a:solidFill>
            <a:srgbClr val="4B2C7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7">
            <a:extLst>
              <a:ext uri="{FF2B5EF4-FFF2-40B4-BE49-F238E27FC236}">
                <a16:creationId xmlns:a16="http://schemas.microsoft.com/office/drawing/2014/main" id="{74FB7B0F-1344-F879-E447-F396CDC984A3}"/>
              </a:ext>
            </a:extLst>
          </p:cNvPr>
          <p:cNvSpPr/>
          <p:nvPr/>
        </p:nvSpPr>
        <p:spPr>
          <a:xfrm>
            <a:off x="2954796" y="4575421"/>
            <a:ext cx="4846086" cy="2393682"/>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9600" b="1">
                <a:solidFill>
                  <a:schemeClr val="bg1"/>
                </a:solidFill>
                <a:latin typeface="Open Sans" panose="020B0606030504020204" pitchFamily="34" charset="0"/>
                <a:ea typeface="Open Sans" panose="020B0606030504020204" pitchFamily="34" charset="0"/>
                <a:cs typeface="Open Sans" panose="020B0606030504020204" pitchFamily="34" charset="0"/>
              </a:rPr>
              <a:t>2.7×</a:t>
            </a:r>
          </a:p>
        </p:txBody>
      </p:sp>
      <p:grpSp>
        <p:nvGrpSpPr>
          <p:cNvPr id="76" name="Group 75">
            <a:extLst>
              <a:ext uri="{FF2B5EF4-FFF2-40B4-BE49-F238E27FC236}">
                <a16:creationId xmlns:a16="http://schemas.microsoft.com/office/drawing/2014/main" id="{BB68403B-A33E-40D8-1DAD-73B124CC72DC}"/>
              </a:ext>
            </a:extLst>
          </p:cNvPr>
          <p:cNvGrpSpPr/>
          <p:nvPr/>
        </p:nvGrpSpPr>
        <p:grpSpPr>
          <a:xfrm>
            <a:off x="3047053" y="7714083"/>
            <a:ext cx="2242197" cy="583852"/>
            <a:chOff x="2852503" y="7714083"/>
            <a:chExt cx="2242197" cy="583852"/>
          </a:xfrm>
        </p:grpSpPr>
        <p:sp>
          <p:nvSpPr>
            <p:cNvPr id="9" name="Oval 8">
              <a:extLst>
                <a:ext uri="{FF2B5EF4-FFF2-40B4-BE49-F238E27FC236}">
                  <a16:creationId xmlns:a16="http://schemas.microsoft.com/office/drawing/2014/main" id="{8B2CEF1C-5702-F81B-FC1A-977F180A7BE6}"/>
                </a:ext>
              </a:extLst>
            </p:cNvPr>
            <p:cNvSpPr/>
            <p:nvPr/>
          </p:nvSpPr>
          <p:spPr>
            <a:xfrm>
              <a:off x="2852503" y="7714083"/>
              <a:ext cx="583852" cy="5838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Oval 9">
              <a:extLst>
                <a:ext uri="{FF2B5EF4-FFF2-40B4-BE49-F238E27FC236}">
                  <a16:creationId xmlns:a16="http://schemas.microsoft.com/office/drawing/2014/main" id="{ECE498E5-F97C-F958-3E2E-B7869E357481}"/>
                </a:ext>
              </a:extLst>
            </p:cNvPr>
            <p:cNvSpPr/>
            <p:nvPr/>
          </p:nvSpPr>
          <p:spPr>
            <a:xfrm>
              <a:off x="3681675" y="7714083"/>
              <a:ext cx="583852" cy="5838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Oval 10">
              <a:extLst>
                <a:ext uri="{FF2B5EF4-FFF2-40B4-BE49-F238E27FC236}">
                  <a16:creationId xmlns:a16="http://schemas.microsoft.com/office/drawing/2014/main" id="{D3D5074E-4588-397B-6CE8-70717FC7F7E3}"/>
                </a:ext>
              </a:extLst>
            </p:cNvPr>
            <p:cNvSpPr/>
            <p:nvPr/>
          </p:nvSpPr>
          <p:spPr>
            <a:xfrm>
              <a:off x="4510848" y="7714083"/>
              <a:ext cx="583852" cy="583852"/>
            </a:xfrm>
            <a:prstGeom prst="ellipse">
              <a:avLst/>
            </a:prstGeom>
            <a:gradFill flip="none" rotWithShape="1">
              <a:gsLst>
                <a:gs pos="0">
                  <a:schemeClr val="bg1"/>
                </a:gs>
                <a:gs pos="69000">
                  <a:schemeClr val="bg1"/>
                </a:gs>
                <a:gs pos="70000">
                  <a:schemeClr val="bg1">
                    <a:alpha val="0"/>
                  </a:schemeClr>
                </a:gs>
                <a:gs pos="100000">
                  <a:schemeClr val="bg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3" name="Rectangle: Rounded Corners 12">
            <a:extLst>
              <a:ext uri="{FF2B5EF4-FFF2-40B4-BE49-F238E27FC236}">
                <a16:creationId xmlns:a16="http://schemas.microsoft.com/office/drawing/2014/main" id="{59092FFC-5CD1-1CC4-5F15-D0C160D93440}"/>
              </a:ext>
            </a:extLst>
          </p:cNvPr>
          <p:cNvSpPr/>
          <p:nvPr/>
        </p:nvSpPr>
        <p:spPr>
          <a:xfrm>
            <a:off x="7779639" y="3221354"/>
            <a:ext cx="4884350" cy="3051047"/>
          </a:xfrm>
          <a:prstGeom prst="roundRect">
            <a:avLst>
              <a:gd name="adj" fmla="val 4521"/>
            </a:avLst>
          </a:prstGeom>
          <a:solidFill>
            <a:srgbClr val="F3EBF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Rounded Corners 14">
            <a:extLst>
              <a:ext uri="{FF2B5EF4-FFF2-40B4-BE49-F238E27FC236}">
                <a16:creationId xmlns:a16="http://schemas.microsoft.com/office/drawing/2014/main" id="{8F75F68C-C538-B3F0-3CE1-48AFEEDE7167}"/>
              </a:ext>
            </a:extLst>
          </p:cNvPr>
          <p:cNvSpPr/>
          <p:nvPr/>
        </p:nvSpPr>
        <p:spPr>
          <a:xfrm>
            <a:off x="9314816" y="3569553"/>
            <a:ext cx="2404419" cy="1578087"/>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1.9×</a:t>
            </a:r>
            <a:b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high psychological distress</a:t>
            </a:r>
          </a:p>
        </p:txBody>
      </p:sp>
      <p:grpSp>
        <p:nvGrpSpPr>
          <p:cNvPr id="117" name="Group 116">
            <a:extLst>
              <a:ext uri="{FF2B5EF4-FFF2-40B4-BE49-F238E27FC236}">
                <a16:creationId xmlns:a16="http://schemas.microsoft.com/office/drawing/2014/main" id="{CDB270E9-5DB6-5B99-AF98-1623AFA6A58B}"/>
              </a:ext>
            </a:extLst>
          </p:cNvPr>
          <p:cNvGrpSpPr/>
          <p:nvPr/>
        </p:nvGrpSpPr>
        <p:grpSpPr>
          <a:xfrm>
            <a:off x="8162603" y="4793057"/>
            <a:ext cx="903112" cy="359228"/>
            <a:chOff x="8135652" y="4793057"/>
            <a:chExt cx="903112" cy="359228"/>
          </a:xfrm>
        </p:grpSpPr>
        <p:sp>
          <p:nvSpPr>
            <p:cNvPr id="17" name="Oval 16">
              <a:extLst>
                <a:ext uri="{FF2B5EF4-FFF2-40B4-BE49-F238E27FC236}">
                  <a16:creationId xmlns:a16="http://schemas.microsoft.com/office/drawing/2014/main" id="{71D9E686-8647-3240-19A9-BEF49EF0DE3F}"/>
                </a:ext>
              </a:extLst>
            </p:cNvPr>
            <p:cNvSpPr/>
            <p:nvPr/>
          </p:nvSpPr>
          <p:spPr>
            <a:xfrm>
              <a:off x="8135652" y="4793057"/>
              <a:ext cx="359228" cy="359228"/>
            </a:xfrm>
            <a:prstGeom prst="ellipse">
              <a:avLst/>
            </a:prstGeom>
            <a:solidFill>
              <a:srgbClr val="5C2C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Oval 20">
              <a:extLst>
                <a:ext uri="{FF2B5EF4-FFF2-40B4-BE49-F238E27FC236}">
                  <a16:creationId xmlns:a16="http://schemas.microsoft.com/office/drawing/2014/main" id="{6DD04ED8-3267-9048-32B9-58E25578D3F2}"/>
                </a:ext>
              </a:extLst>
            </p:cNvPr>
            <p:cNvSpPr/>
            <p:nvPr/>
          </p:nvSpPr>
          <p:spPr>
            <a:xfrm>
              <a:off x="8679536" y="4793057"/>
              <a:ext cx="359228" cy="359228"/>
            </a:xfrm>
            <a:prstGeom prst="ellipse">
              <a:avLst/>
            </a:prstGeom>
            <a:gradFill flip="none" rotWithShape="1">
              <a:gsLst>
                <a:gs pos="0">
                  <a:srgbClr val="5C2C84"/>
                </a:gs>
                <a:gs pos="89000">
                  <a:srgbClr val="5C2C84"/>
                </a:gs>
                <a:gs pos="90000">
                  <a:srgbClr val="5C2C84">
                    <a:alpha val="0"/>
                  </a:srgbClr>
                </a:gs>
                <a:gs pos="100000">
                  <a:srgbClr val="5C2C84">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3" name="Rectangle: Rounded Corners 22">
            <a:extLst>
              <a:ext uri="{FF2B5EF4-FFF2-40B4-BE49-F238E27FC236}">
                <a16:creationId xmlns:a16="http://schemas.microsoft.com/office/drawing/2014/main" id="{B2E68603-C734-B5D4-A9C3-D2908CABE51F}"/>
              </a:ext>
            </a:extLst>
          </p:cNvPr>
          <p:cNvSpPr/>
          <p:nvPr/>
        </p:nvSpPr>
        <p:spPr>
          <a:xfrm>
            <a:off x="12940326" y="6544361"/>
            <a:ext cx="4885200" cy="3052800"/>
          </a:xfrm>
          <a:prstGeom prst="roundRect">
            <a:avLst>
              <a:gd name="adj" fmla="val 4521"/>
            </a:avLst>
          </a:prstGeom>
          <a:solidFill>
            <a:srgbClr val="F3EBF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Rounded Corners 24">
            <a:extLst>
              <a:ext uri="{FF2B5EF4-FFF2-40B4-BE49-F238E27FC236}">
                <a16:creationId xmlns:a16="http://schemas.microsoft.com/office/drawing/2014/main" id="{06922BD9-7C34-5C9A-B576-73884E305022}"/>
              </a:ext>
            </a:extLst>
          </p:cNvPr>
          <p:cNvSpPr/>
          <p:nvPr/>
        </p:nvSpPr>
        <p:spPr>
          <a:xfrm>
            <a:off x="14334262" y="6508803"/>
            <a:ext cx="3127726" cy="2320558"/>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1.8×</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used substances in the last 12 months</a:t>
            </a:r>
          </a:p>
        </p:txBody>
      </p:sp>
      <p:grpSp>
        <p:nvGrpSpPr>
          <p:cNvPr id="120" name="Group 119">
            <a:extLst>
              <a:ext uri="{FF2B5EF4-FFF2-40B4-BE49-F238E27FC236}">
                <a16:creationId xmlns:a16="http://schemas.microsoft.com/office/drawing/2014/main" id="{42FCFA8A-1176-4025-5A1A-9255651E6487}"/>
              </a:ext>
            </a:extLst>
          </p:cNvPr>
          <p:cNvGrpSpPr/>
          <p:nvPr/>
        </p:nvGrpSpPr>
        <p:grpSpPr>
          <a:xfrm>
            <a:off x="13243999" y="8136880"/>
            <a:ext cx="903112" cy="359228"/>
            <a:chOff x="13256484" y="8061637"/>
            <a:chExt cx="903112" cy="359228"/>
          </a:xfrm>
        </p:grpSpPr>
        <p:sp>
          <p:nvSpPr>
            <p:cNvPr id="27" name="Oval 26">
              <a:extLst>
                <a:ext uri="{FF2B5EF4-FFF2-40B4-BE49-F238E27FC236}">
                  <a16:creationId xmlns:a16="http://schemas.microsoft.com/office/drawing/2014/main" id="{0262DD12-D219-F1A1-B39E-14375A72C60F}"/>
                </a:ext>
              </a:extLst>
            </p:cNvPr>
            <p:cNvSpPr/>
            <p:nvPr/>
          </p:nvSpPr>
          <p:spPr>
            <a:xfrm>
              <a:off x="13256484" y="8061637"/>
              <a:ext cx="359228" cy="359228"/>
            </a:xfrm>
            <a:prstGeom prst="ellipse">
              <a:avLst/>
            </a:prstGeom>
            <a:solidFill>
              <a:srgbClr val="5C2C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Oval 28">
              <a:extLst>
                <a:ext uri="{FF2B5EF4-FFF2-40B4-BE49-F238E27FC236}">
                  <a16:creationId xmlns:a16="http://schemas.microsoft.com/office/drawing/2014/main" id="{7ABB8295-9D7E-0FA7-317F-5A7B7B85D218}"/>
                </a:ext>
              </a:extLst>
            </p:cNvPr>
            <p:cNvSpPr/>
            <p:nvPr/>
          </p:nvSpPr>
          <p:spPr>
            <a:xfrm>
              <a:off x="13800368" y="8061637"/>
              <a:ext cx="359228" cy="359228"/>
            </a:xfrm>
            <a:prstGeom prst="ellipse">
              <a:avLst/>
            </a:prstGeom>
            <a:gradFill flip="none" rotWithShape="1">
              <a:gsLst>
                <a:gs pos="0">
                  <a:srgbClr val="5C2C84"/>
                </a:gs>
                <a:gs pos="79000">
                  <a:srgbClr val="5C2C84"/>
                </a:gs>
                <a:gs pos="80000">
                  <a:srgbClr val="5C2C84">
                    <a:alpha val="0"/>
                  </a:srgbClr>
                </a:gs>
                <a:gs pos="100000">
                  <a:srgbClr val="5C2C84">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1" name="Rectangle: Rounded Corners 30">
            <a:extLst>
              <a:ext uri="{FF2B5EF4-FFF2-40B4-BE49-F238E27FC236}">
                <a16:creationId xmlns:a16="http://schemas.microsoft.com/office/drawing/2014/main" id="{651F425D-D383-FCBE-9102-03F539DF2703}"/>
              </a:ext>
            </a:extLst>
          </p:cNvPr>
          <p:cNvSpPr/>
          <p:nvPr/>
        </p:nvSpPr>
        <p:spPr>
          <a:xfrm>
            <a:off x="7779639" y="6544361"/>
            <a:ext cx="4885200" cy="3051047"/>
          </a:xfrm>
          <a:prstGeom prst="roundRect">
            <a:avLst>
              <a:gd name="adj" fmla="val 4521"/>
            </a:avLst>
          </a:prstGeom>
          <a:solidFill>
            <a:srgbClr val="F3EBF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Rounded Corners 32">
            <a:extLst>
              <a:ext uri="{FF2B5EF4-FFF2-40B4-BE49-F238E27FC236}">
                <a16:creationId xmlns:a16="http://schemas.microsoft.com/office/drawing/2014/main" id="{E4D10A4C-17F5-D79F-668D-628FB8E8689A}"/>
              </a:ext>
            </a:extLst>
          </p:cNvPr>
          <p:cNvSpPr/>
          <p:nvPr/>
        </p:nvSpPr>
        <p:spPr>
          <a:xfrm>
            <a:off x="9314816" y="6585230"/>
            <a:ext cx="3127726" cy="216770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1.5×</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unable to raise $2,000 in an emergency</a:t>
            </a:r>
          </a:p>
        </p:txBody>
      </p:sp>
      <p:grpSp>
        <p:nvGrpSpPr>
          <p:cNvPr id="119" name="Group 118">
            <a:extLst>
              <a:ext uri="{FF2B5EF4-FFF2-40B4-BE49-F238E27FC236}">
                <a16:creationId xmlns:a16="http://schemas.microsoft.com/office/drawing/2014/main" id="{3E4C8CB2-281A-3C36-FAC3-2C4D3738DF55}"/>
              </a:ext>
            </a:extLst>
          </p:cNvPr>
          <p:cNvGrpSpPr/>
          <p:nvPr/>
        </p:nvGrpSpPr>
        <p:grpSpPr>
          <a:xfrm>
            <a:off x="8162603" y="8136880"/>
            <a:ext cx="903112" cy="359228"/>
            <a:chOff x="8131306" y="8136880"/>
            <a:chExt cx="903112" cy="359228"/>
          </a:xfrm>
        </p:grpSpPr>
        <p:sp>
          <p:nvSpPr>
            <p:cNvPr id="35" name="Oval 34">
              <a:extLst>
                <a:ext uri="{FF2B5EF4-FFF2-40B4-BE49-F238E27FC236}">
                  <a16:creationId xmlns:a16="http://schemas.microsoft.com/office/drawing/2014/main" id="{958D46A4-27BE-D300-676C-D28D0B3B8D58}"/>
                </a:ext>
              </a:extLst>
            </p:cNvPr>
            <p:cNvSpPr/>
            <p:nvPr/>
          </p:nvSpPr>
          <p:spPr>
            <a:xfrm>
              <a:off x="8131306" y="8136880"/>
              <a:ext cx="359228" cy="359228"/>
            </a:xfrm>
            <a:prstGeom prst="ellipse">
              <a:avLst/>
            </a:prstGeom>
            <a:solidFill>
              <a:srgbClr val="5C2C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7" name="Oval 36">
              <a:extLst>
                <a:ext uri="{FF2B5EF4-FFF2-40B4-BE49-F238E27FC236}">
                  <a16:creationId xmlns:a16="http://schemas.microsoft.com/office/drawing/2014/main" id="{4D263858-1D09-C80D-2977-2363C25D537D}"/>
                </a:ext>
              </a:extLst>
            </p:cNvPr>
            <p:cNvSpPr/>
            <p:nvPr/>
          </p:nvSpPr>
          <p:spPr>
            <a:xfrm>
              <a:off x="8675190" y="8136880"/>
              <a:ext cx="359228" cy="359228"/>
            </a:xfrm>
            <a:prstGeom prst="ellipse">
              <a:avLst/>
            </a:prstGeom>
            <a:gradFill flip="none" rotWithShape="1">
              <a:gsLst>
                <a:gs pos="0">
                  <a:srgbClr val="5C2C84"/>
                </a:gs>
                <a:gs pos="49000">
                  <a:srgbClr val="5C2C84"/>
                </a:gs>
                <a:gs pos="50000">
                  <a:srgbClr val="5C2C84">
                    <a:alpha val="0"/>
                  </a:srgbClr>
                </a:gs>
                <a:gs pos="100000">
                  <a:srgbClr val="5C2C84">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41" name="Rectangle: Rounded Corners 40">
            <a:extLst>
              <a:ext uri="{FF2B5EF4-FFF2-40B4-BE49-F238E27FC236}">
                <a16:creationId xmlns:a16="http://schemas.microsoft.com/office/drawing/2014/main" id="{7E43916B-7C0B-AFC2-F207-CA977A3AC86A}"/>
              </a:ext>
            </a:extLst>
          </p:cNvPr>
          <p:cNvSpPr/>
          <p:nvPr/>
        </p:nvSpPr>
        <p:spPr>
          <a:xfrm>
            <a:off x="14334262" y="3221354"/>
            <a:ext cx="3127726" cy="227448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1.7×</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admitted to hospital in past year</a:t>
            </a:r>
          </a:p>
        </p:txBody>
      </p:sp>
      <p:grpSp>
        <p:nvGrpSpPr>
          <p:cNvPr id="118" name="Group 117">
            <a:extLst>
              <a:ext uri="{FF2B5EF4-FFF2-40B4-BE49-F238E27FC236}">
                <a16:creationId xmlns:a16="http://schemas.microsoft.com/office/drawing/2014/main" id="{09F0E186-4242-090A-497D-2B1F84ACDE93}"/>
              </a:ext>
            </a:extLst>
          </p:cNvPr>
          <p:cNvGrpSpPr/>
          <p:nvPr/>
        </p:nvGrpSpPr>
        <p:grpSpPr>
          <a:xfrm>
            <a:off x="13243999" y="4793057"/>
            <a:ext cx="903112" cy="359228"/>
            <a:chOff x="13276045" y="4706260"/>
            <a:chExt cx="903112" cy="359228"/>
          </a:xfrm>
        </p:grpSpPr>
        <p:sp>
          <p:nvSpPr>
            <p:cNvPr id="43" name="Oval 42">
              <a:extLst>
                <a:ext uri="{FF2B5EF4-FFF2-40B4-BE49-F238E27FC236}">
                  <a16:creationId xmlns:a16="http://schemas.microsoft.com/office/drawing/2014/main" id="{A3A2EAC5-EBB4-80E8-1BC7-1F5B97E11A12}"/>
                </a:ext>
              </a:extLst>
            </p:cNvPr>
            <p:cNvSpPr/>
            <p:nvPr/>
          </p:nvSpPr>
          <p:spPr>
            <a:xfrm>
              <a:off x="13276045" y="4706260"/>
              <a:ext cx="359228" cy="359228"/>
            </a:xfrm>
            <a:prstGeom prst="ellipse">
              <a:avLst/>
            </a:prstGeom>
            <a:solidFill>
              <a:srgbClr val="5C2C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5" name="Oval 44">
              <a:extLst>
                <a:ext uri="{FF2B5EF4-FFF2-40B4-BE49-F238E27FC236}">
                  <a16:creationId xmlns:a16="http://schemas.microsoft.com/office/drawing/2014/main" id="{0F82A6B0-E50A-8A49-B841-D7EF771A7829}"/>
                </a:ext>
              </a:extLst>
            </p:cNvPr>
            <p:cNvSpPr/>
            <p:nvPr/>
          </p:nvSpPr>
          <p:spPr>
            <a:xfrm>
              <a:off x="13819929" y="4706260"/>
              <a:ext cx="359228" cy="359228"/>
            </a:xfrm>
            <a:prstGeom prst="ellipse">
              <a:avLst/>
            </a:prstGeom>
            <a:gradFill flip="none" rotWithShape="1">
              <a:gsLst>
                <a:gs pos="0">
                  <a:srgbClr val="5C2C84"/>
                </a:gs>
                <a:gs pos="69000">
                  <a:srgbClr val="5C2C84"/>
                </a:gs>
                <a:gs pos="70000">
                  <a:srgbClr val="5C2C84">
                    <a:alpha val="0"/>
                  </a:srgbClr>
                </a:gs>
                <a:gs pos="100000">
                  <a:srgbClr val="5C2C84">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60" name="Rectangle: Rounded Corners 59">
            <a:extLst>
              <a:ext uri="{FF2B5EF4-FFF2-40B4-BE49-F238E27FC236}">
                <a16:creationId xmlns:a16="http://schemas.microsoft.com/office/drawing/2014/main" id="{7F6F60F0-43B2-8B53-913E-2F1F7D27C98E}"/>
              </a:ext>
            </a:extLst>
          </p:cNvPr>
          <p:cNvSpPr/>
          <p:nvPr/>
        </p:nvSpPr>
        <p:spPr>
          <a:xfrm>
            <a:off x="9354149" y="4224553"/>
            <a:ext cx="3127726" cy="1225908"/>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2" name="Rectangle: Rounded Corners 61">
            <a:extLst>
              <a:ext uri="{FF2B5EF4-FFF2-40B4-BE49-F238E27FC236}">
                <a16:creationId xmlns:a16="http://schemas.microsoft.com/office/drawing/2014/main" id="{366EDAC9-85D0-D8DD-07DB-80A268FCEA01}"/>
              </a:ext>
            </a:extLst>
          </p:cNvPr>
          <p:cNvSpPr/>
          <p:nvPr/>
        </p:nvSpPr>
        <p:spPr>
          <a:xfrm>
            <a:off x="2982304" y="6249653"/>
            <a:ext cx="4158825" cy="1337299"/>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800">
                <a:solidFill>
                  <a:schemeClr val="bg1"/>
                </a:solidFill>
                <a:latin typeface="Open Sans" panose="020B0606030504020204" pitchFamily="34" charset="0"/>
                <a:ea typeface="Open Sans" panose="020B0606030504020204" pitchFamily="34" charset="0"/>
                <a:cs typeface="Open Sans" panose="020B0606030504020204" pitchFamily="34" charset="0"/>
              </a:rPr>
              <a:t>severe or profound disability</a:t>
            </a:r>
          </a:p>
        </p:txBody>
      </p:sp>
      <p:sp>
        <p:nvSpPr>
          <p:cNvPr id="67" name="Text Placeholder 2">
            <a:extLst>
              <a:ext uri="{FF2B5EF4-FFF2-40B4-BE49-F238E27FC236}">
                <a16:creationId xmlns:a16="http://schemas.microsoft.com/office/drawing/2014/main" id="{38350184-B5DC-7B9C-B87E-4C59BA776744}"/>
              </a:ext>
            </a:extLst>
          </p:cNvPr>
          <p:cNvSpPr txBox="1">
            <a:spLocks/>
          </p:cNvSpPr>
          <p:nvPr/>
        </p:nvSpPr>
        <p:spPr>
          <a:xfrm>
            <a:off x="2510696" y="10176466"/>
            <a:ext cx="16141700" cy="62350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500"/>
              </a:lnSpc>
            </a:pPr>
            <a:r>
              <a:rPr lang="en-AU" sz="1800"/>
              <a:t>Rate ratios (×) show how many times more likely survivors were to report these outcomes.</a:t>
            </a:r>
            <a:br>
              <a:rPr lang="en-AU" sz="1800"/>
            </a:br>
            <a:r>
              <a:rPr lang="en-AU" sz="1800"/>
              <a:t>Comparisons adjusted for age, sex and remoteness.</a:t>
            </a:r>
          </a:p>
        </p:txBody>
      </p:sp>
      <p:cxnSp>
        <p:nvCxnSpPr>
          <p:cNvPr id="71" name="Straight Connector 70">
            <a:extLst>
              <a:ext uri="{FF2B5EF4-FFF2-40B4-BE49-F238E27FC236}">
                <a16:creationId xmlns:a16="http://schemas.microsoft.com/office/drawing/2014/main" id="{7BAD11B0-A776-CC0B-4041-1BDFC4E15310}"/>
              </a:ext>
            </a:extLst>
          </p:cNvPr>
          <p:cNvCxnSpPr>
            <a:cxnSpLocks/>
          </p:cNvCxnSpPr>
          <p:nvPr/>
        </p:nvCxnSpPr>
        <p:spPr>
          <a:xfrm>
            <a:off x="3020300" y="8739692"/>
            <a:ext cx="4094077" cy="0"/>
          </a:xfrm>
          <a:prstGeom prst="line">
            <a:avLst/>
          </a:prstGeom>
          <a:ln w="28575">
            <a:solidFill>
              <a:srgbClr val="E2D8EC"/>
            </a:solidFill>
          </a:ln>
        </p:spPr>
        <p:style>
          <a:lnRef idx="1">
            <a:schemeClr val="accent1"/>
          </a:lnRef>
          <a:fillRef idx="0">
            <a:schemeClr val="accent1"/>
          </a:fillRef>
          <a:effectRef idx="0">
            <a:schemeClr val="accent1"/>
          </a:effectRef>
          <a:fontRef idx="minor">
            <a:schemeClr val="tx1"/>
          </a:fontRef>
        </p:style>
      </p:cxnSp>
      <p:sp>
        <p:nvSpPr>
          <p:cNvPr id="72" name="Rectangle: Rounded Corners 71">
            <a:extLst>
              <a:ext uri="{FF2B5EF4-FFF2-40B4-BE49-F238E27FC236}">
                <a16:creationId xmlns:a16="http://schemas.microsoft.com/office/drawing/2014/main" id="{18DB435B-F79D-63EA-FBC1-FDBA2583EB7C}"/>
              </a:ext>
            </a:extLst>
          </p:cNvPr>
          <p:cNvSpPr/>
          <p:nvPr/>
        </p:nvSpPr>
        <p:spPr>
          <a:xfrm>
            <a:off x="2898316" y="8953699"/>
            <a:ext cx="4338044" cy="31205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E2D8EC"/>
                </a:solidFill>
                <a:latin typeface="Open Sans Semibold" panose="020B0706030804020204" pitchFamily="34" charset="0"/>
                <a:ea typeface="Open Sans Semibold" panose="020B0706030804020204" pitchFamily="34" charset="0"/>
                <a:cs typeface="Open Sans Semibold" panose="020B0706030804020204" pitchFamily="34" charset="0"/>
              </a:rPr>
              <a:t>PHYSICAL HEALTH &amp; CARE NEEDS</a:t>
            </a:r>
          </a:p>
        </p:txBody>
      </p:sp>
      <p:grpSp>
        <p:nvGrpSpPr>
          <p:cNvPr id="77" name="Group 76">
            <a:extLst>
              <a:ext uri="{FF2B5EF4-FFF2-40B4-BE49-F238E27FC236}">
                <a16:creationId xmlns:a16="http://schemas.microsoft.com/office/drawing/2014/main" id="{FC0C1A5E-5652-E5A2-6CE0-CCBB5E71DA53}"/>
              </a:ext>
            </a:extLst>
          </p:cNvPr>
          <p:cNvGrpSpPr/>
          <p:nvPr/>
        </p:nvGrpSpPr>
        <p:grpSpPr>
          <a:xfrm>
            <a:off x="3116037" y="3744486"/>
            <a:ext cx="1225908" cy="1225908"/>
            <a:chOff x="3077127" y="3744486"/>
            <a:chExt cx="1367394" cy="1367394"/>
          </a:xfrm>
        </p:grpSpPr>
        <p:sp>
          <p:nvSpPr>
            <p:cNvPr id="75" name="Oval 74">
              <a:extLst>
                <a:ext uri="{FF2B5EF4-FFF2-40B4-BE49-F238E27FC236}">
                  <a16:creationId xmlns:a16="http://schemas.microsoft.com/office/drawing/2014/main" id="{803533BA-3269-0C9F-7849-7F590D2F2EF9}"/>
                </a:ext>
              </a:extLst>
            </p:cNvPr>
            <p:cNvSpPr/>
            <p:nvPr/>
          </p:nvSpPr>
          <p:spPr>
            <a:xfrm>
              <a:off x="3077127" y="3744486"/>
              <a:ext cx="1367394" cy="1367394"/>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4" name="Graphic 73">
              <a:extLst>
                <a:ext uri="{FF2B5EF4-FFF2-40B4-BE49-F238E27FC236}">
                  <a16:creationId xmlns:a16="http://schemas.microsoft.com/office/drawing/2014/main" id="{AB3C4232-D786-3D74-8C24-74BFB4D4F3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51525" y="3969283"/>
              <a:ext cx="729474" cy="917881"/>
            </a:xfrm>
            <a:prstGeom prst="rect">
              <a:avLst/>
            </a:prstGeom>
          </p:spPr>
        </p:pic>
      </p:grpSp>
      <p:sp>
        <p:nvSpPr>
          <p:cNvPr id="85" name="Rectangle: Rounded Corners 84">
            <a:extLst>
              <a:ext uri="{FF2B5EF4-FFF2-40B4-BE49-F238E27FC236}">
                <a16:creationId xmlns:a16="http://schemas.microsoft.com/office/drawing/2014/main" id="{F609A857-AC04-F6B7-B92A-E162AA161E92}"/>
              </a:ext>
            </a:extLst>
          </p:cNvPr>
          <p:cNvSpPr/>
          <p:nvPr/>
        </p:nvSpPr>
        <p:spPr>
          <a:xfrm>
            <a:off x="8052792" y="5791596"/>
            <a:ext cx="4338044" cy="238439"/>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5C2C84"/>
                </a:solidFill>
                <a:latin typeface="Open Sans Semibold" panose="020B0706030804020204" pitchFamily="34" charset="0"/>
                <a:ea typeface="Open Sans Semibold" panose="020B0706030804020204" pitchFamily="34" charset="0"/>
                <a:cs typeface="Open Sans Semibold" panose="020B0706030804020204" pitchFamily="34" charset="0"/>
              </a:rPr>
              <a:t>SOCIAL &amp; EMOTIONAL WELLBEING</a:t>
            </a:r>
          </a:p>
        </p:txBody>
      </p:sp>
      <p:cxnSp>
        <p:nvCxnSpPr>
          <p:cNvPr id="86" name="Straight Connector 85">
            <a:extLst>
              <a:ext uri="{FF2B5EF4-FFF2-40B4-BE49-F238E27FC236}">
                <a16:creationId xmlns:a16="http://schemas.microsoft.com/office/drawing/2014/main" id="{ADF06B3D-1F9C-7769-3892-3FE2A38CDD27}"/>
              </a:ext>
            </a:extLst>
          </p:cNvPr>
          <p:cNvCxnSpPr>
            <a:cxnSpLocks/>
          </p:cNvCxnSpPr>
          <p:nvPr/>
        </p:nvCxnSpPr>
        <p:spPr>
          <a:xfrm>
            <a:off x="8115814" y="5548752"/>
            <a:ext cx="4212000" cy="0"/>
          </a:xfrm>
          <a:prstGeom prst="line">
            <a:avLst/>
          </a:prstGeom>
          <a:ln w="28575">
            <a:solidFill>
              <a:srgbClr val="5C2C84"/>
            </a:solidFill>
          </a:ln>
        </p:spPr>
        <p:style>
          <a:lnRef idx="1">
            <a:schemeClr val="accent1"/>
          </a:lnRef>
          <a:fillRef idx="0">
            <a:schemeClr val="accent1"/>
          </a:fillRef>
          <a:effectRef idx="0">
            <a:schemeClr val="accent1"/>
          </a:effectRef>
          <a:fontRef idx="minor">
            <a:schemeClr val="tx1"/>
          </a:fontRef>
        </p:style>
      </p:cxnSp>
      <p:sp>
        <p:nvSpPr>
          <p:cNvPr id="87" name="Rectangle: Rounded Corners 86">
            <a:extLst>
              <a:ext uri="{FF2B5EF4-FFF2-40B4-BE49-F238E27FC236}">
                <a16:creationId xmlns:a16="http://schemas.microsoft.com/office/drawing/2014/main" id="{EB790AAC-77FA-D2E3-1F11-E0E231E89881}"/>
              </a:ext>
            </a:extLst>
          </p:cNvPr>
          <p:cNvSpPr/>
          <p:nvPr/>
        </p:nvSpPr>
        <p:spPr>
          <a:xfrm>
            <a:off x="8053217" y="9062046"/>
            <a:ext cx="4338044" cy="389011"/>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5C2C84"/>
                </a:solidFill>
                <a:latin typeface="Open Sans Semibold" panose="020B0706030804020204" pitchFamily="34" charset="0"/>
                <a:ea typeface="Open Sans Semibold" panose="020B0706030804020204" pitchFamily="34" charset="0"/>
                <a:cs typeface="Open Sans Semibold" panose="020B0706030804020204" pitchFamily="34" charset="0"/>
              </a:rPr>
              <a:t>SOCIOECONOMIC FACTORS</a:t>
            </a:r>
          </a:p>
        </p:txBody>
      </p:sp>
      <p:cxnSp>
        <p:nvCxnSpPr>
          <p:cNvPr id="88" name="Straight Connector 87">
            <a:extLst>
              <a:ext uri="{FF2B5EF4-FFF2-40B4-BE49-F238E27FC236}">
                <a16:creationId xmlns:a16="http://schemas.microsoft.com/office/drawing/2014/main" id="{7A48A10A-0160-6AB8-0A3C-867A878635F7}"/>
              </a:ext>
            </a:extLst>
          </p:cNvPr>
          <p:cNvCxnSpPr>
            <a:cxnSpLocks/>
          </p:cNvCxnSpPr>
          <p:nvPr/>
        </p:nvCxnSpPr>
        <p:spPr>
          <a:xfrm>
            <a:off x="8116239" y="8894264"/>
            <a:ext cx="4212000" cy="0"/>
          </a:xfrm>
          <a:prstGeom prst="line">
            <a:avLst/>
          </a:prstGeom>
          <a:ln w="28575">
            <a:solidFill>
              <a:srgbClr val="5C2C84"/>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CBBEA93-4115-67D3-838A-57829BCDD894}"/>
              </a:ext>
            </a:extLst>
          </p:cNvPr>
          <p:cNvCxnSpPr>
            <a:cxnSpLocks/>
          </p:cNvCxnSpPr>
          <p:nvPr/>
        </p:nvCxnSpPr>
        <p:spPr>
          <a:xfrm>
            <a:off x="13276926" y="5548752"/>
            <a:ext cx="4212000" cy="0"/>
          </a:xfrm>
          <a:prstGeom prst="line">
            <a:avLst/>
          </a:prstGeom>
          <a:ln w="28575">
            <a:solidFill>
              <a:srgbClr val="5C2C84"/>
            </a:solidFill>
          </a:ln>
        </p:spPr>
        <p:style>
          <a:lnRef idx="1">
            <a:schemeClr val="accent1"/>
          </a:lnRef>
          <a:fillRef idx="0">
            <a:schemeClr val="accent1"/>
          </a:fillRef>
          <a:effectRef idx="0">
            <a:schemeClr val="accent1"/>
          </a:effectRef>
          <a:fontRef idx="minor">
            <a:schemeClr val="tx1"/>
          </a:fontRef>
        </p:style>
      </p:cxnSp>
      <p:sp>
        <p:nvSpPr>
          <p:cNvPr id="90" name="Rectangle: Rounded Corners 89">
            <a:extLst>
              <a:ext uri="{FF2B5EF4-FFF2-40B4-BE49-F238E27FC236}">
                <a16:creationId xmlns:a16="http://schemas.microsoft.com/office/drawing/2014/main" id="{A33CA26F-8FC5-9A46-031B-D1365D514ECE}"/>
              </a:ext>
            </a:extLst>
          </p:cNvPr>
          <p:cNvSpPr/>
          <p:nvPr/>
        </p:nvSpPr>
        <p:spPr>
          <a:xfrm>
            <a:off x="13213904" y="5709594"/>
            <a:ext cx="4338044" cy="402443"/>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5C2C84"/>
                </a:solidFill>
                <a:latin typeface="Open Sans Semibold" panose="020B0706030804020204" pitchFamily="34" charset="0"/>
                <a:ea typeface="Open Sans Semibold" panose="020B0706030804020204" pitchFamily="34" charset="0"/>
                <a:cs typeface="Open Sans Semibold" panose="020B0706030804020204" pitchFamily="34" charset="0"/>
              </a:rPr>
              <a:t>PHYSICAL HEALTH &amp; CARE NEEDS</a:t>
            </a:r>
          </a:p>
        </p:txBody>
      </p:sp>
      <p:cxnSp>
        <p:nvCxnSpPr>
          <p:cNvPr id="91" name="Straight Connector 90">
            <a:extLst>
              <a:ext uri="{FF2B5EF4-FFF2-40B4-BE49-F238E27FC236}">
                <a16:creationId xmlns:a16="http://schemas.microsoft.com/office/drawing/2014/main" id="{C42F12DA-FBA0-E03B-210D-E02248A11C51}"/>
              </a:ext>
            </a:extLst>
          </p:cNvPr>
          <p:cNvCxnSpPr>
            <a:cxnSpLocks/>
          </p:cNvCxnSpPr>
          <p:nvPr/>
        </p:nvCxnSpPr>
        <p:spPr>
          <a:xfrm>
            <a:off x="13276926" y="8894264"/>
            <a:ext cx="4212000" cy="0"/>
          </a:xfrm>
          <a:prstGeom prst="line">
            <a:avLst/>
          </a:prstGeom>
          <a:ln w="28575">
            <a:solidFill>
              <a:srgbClr val="4B2C78"/>
            </a:solidFill>
          </a:ln>
        </p:spPr>
        <p:style>
          <a:lnRef idx="1">
            <a:schemeClr val="accent1"/>
          </a:lnRef>
          <a:fillRef idx="0">
            <a:schemeClr val="accent1"/>
          </a:fillRef>
          <a:effectRef idx="0">
            <a:schemeClr val="accent1"/>
          </a:effectRef>
          <a:fontRef idx="minor">
            <a:schemeClr val="tx1"/>
          </a:fontRef>
        </p:style>
      </p:cxnSp>
      <p:sp>
        <p:nvSpPr>
          <p:cNvPr id="92" name="Rectangle: Rounded Corners 91">
            <a:extLst>
              <a:ext uri="{FF2B5EF4-FFF2-40B4-BE49-F238E27FC236}">
                <a16:creationId xmlns:a16="http://schemas.microsoft.com/office/drawing/2014/main" id="{7702D725-6BEE-46FB-0F87-4757AE42F83A}"/>
              </a:ext>
            </a:extLst>
          </p:cNvPr>
          <p:cNvSpPr/>
          <p:nvPr/>
        </p:nvSpPr>
        <p:spPr>
          <a:xfrm>
            <a:off x="13213904" y="9043514"/>
            <a:ext cx="4338044" cy="42607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5C2C84"/>
                </a:solidFill>
                <a:latin typeface="Open Sans Semibold" panose="020B0706030804020204" pitchFamily="34" charset="0"/>
                <a:ea typeface="Open Sans Semibold" panose="020B0706030804020204" pitchFamily="34" charset="0"/>
                <a:cs typeface="Open Sans Semibold" panose="020B0706030804020204" pitchFamily="34" charset="0"/>
              </a:rPr>
              <a:t>HEALTH RISK FACTORS</a:t>
            </a:r>
          </a:p>
        </p:txBody>
      </p:sp>
      <p:grpSp>
        <p:nvGrpSpPr>
          <p:cNvPr id="114" name="Group 113">
            <a:extLst>
              <a:ext uri="{FF2B5EF4-FFF2-40B4-BE49-F238E27FC236}">
                <a16:creationId xmlns:a16="http://schemas.microsoft.com/office/drawing/2014/main" id="{4310359C-2F37-2C3F-C332-FF9B00A895D7}"/>
              </a:ext>
            </a:extLst>
          </p:cNvPr>
          <p:cNvGrpSpPr/>
          <p:nvPr/>
        </p:nvGrpSpPr>
        <p:grpSpPr>
          <a:xfrm>
            <a:off x="13244698" y="3565457"/>
            <a:ext cx="901715" cy="901715"/>
            <a:chOff x="13226280" y="3501957"/>
            <a:chExt cx="901715" cy="901715"/>
          </a:xfrm>
        </p:grpSpPr>
        <p:sp>
          <p:nvSpPr>
            <p:cNvPr id="97" name="Oval 96">
              <a:extLst>
                <a:ext uri="{FF2B5EF4-FFF2-40B4-BE49-F238E27FC236}">
                  <a16:creationId xmlns:a16="http://schemas.microsoft.com/office/drawing/2014/main" id="{62D45360-09E0-9F38-3CC9-F6914967722C}"/>
                </a:ext>
              </a:extLst>
            </p:cNvPr>
            <p:cNvSpPr/>
            <p:nvPr/>
          </p:nvSpPr>
          <p:spPr>
            <a:xfrm>
              <a:off x="13226280" y="3501957"/>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9" name="Graphic 98">
              <a:extLst>
                <a:ext uri="{FF2B5EF4-FFF2-40B4-BE49-F238E27FC236}">
                  <a16:creationId xmlns:a16="http://schemas.microsoft.com/office/drawing/2014/main" id="{330B7374-F530-F7AE-B11A-451DF7A413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459746" y="3686480"/>
              <a:ext cx="413712" cy="526768"/>
            </a:xfrm>
            <a:prstGeom prst="rect">
              <a:avLst/>
            </a:prstGeom>
          </p:spPr>
        </p:pic>
      </p:grpSp>
      <p:pic>
        <p:nvPicPr>
          <p:cNvPr id="104" name="Graphic 103">
            <a:extLst>
              <a:ext uri="{FF2B5EF4-FFF2-40B4-BE49-F238E27FC236}">
                <a16:creationId xmlns:a16="http://schemas.microsoft.com/office/drawing/2014/main" id="{080B062F-F947-156B-3207-B543C8F291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71519" y="2133035"/>
            <a:ext cx="665219" cy="560684"/>
          </a:xfrm>
          <a:prstGeom prst="rect">
            <a:avLst/>
          </a:prstGeom>
        </p:spPr>
      </p:pic>
      <p:grpSp>
        <p:nvGrpSpPr>
          <p:cNvPr id="115" name="Group 114">
            <a:extLst>
              <a:ext uri="{FF2B5EF4-FFF2-40B4-BE49-F238E27FC236}">
                <a16:creationId xmlns:a16="http://schemas.microsoft.com/office/drawing/2014/main" id="{FDB5ED61-6A58-D013-B011-A4999936AF6C}"/>
              </a:ext>
            </a:extLst>
          </p:cNvPr>
          <p:cNvGrpSpPr/>
          <p:nvPr/>
        </p:nvGrpSpPr>
        <p:grpSpPr>
          <a:xfrm>
            <a:off x="13244698" y="6900287"/>
            <a:ext cx="901715" cy="901715"/>
            <a:chOff x="13242189" y="6870654"/>
            <a:chExt cx="901715" cy="901715"/>
          </a:xfrm>
        </p:grpSpPr>
        <p:sp>
          <p:nvSpPr>
            <p:cNvPr id="100" name="Oval 99">
              <a:extLst>
                <a:ext uri="{FF2B5EF4-FFF2-40B4-BE49-F238E27FC236}">
                  <a16:creationId xmlns:a16="http://schemas.microsoft.com/office/drawing/2014/main" id="{7648C19B-6411-1F9F-3D0D-7F184C3CC879}"/>
                </a:ext>
              </a:extLst>
            </p:cNvPr>
            <p:cNvSpPr/>
            <p:nvPr/>
          </p:nvSpPr>
          <p:spPr>
            <a:xfrm>
              <a:off x="13242189" y="6870654"/>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6" name="Graphic 105">
              <a:extLst>
                <a:ext uri="{FF2B5EF4-FFF2-40B4-BE49-F238E27FC236}">
                  <a16:creationId xmlns:a16="http://schemas.microsoft.com/office/drawing/2014/main" id="{5DB2ACB1-C912-7BDD-125D-A93CFC4AE5B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425674" y="7043553"/>
              <a:ext cx="543021" cy="514978"/>
            </a:xfrm>
            <a:prstGeom prst="rect">
              <a:avLst/>
            </a:prstGeom>
          </p:spPr>
        </p:pic>
      </p:grpSp>
      <p:grpSp>
        <p:nvGrpSpPr>
          <p:cNvPr id="113" name="Group 112">
            <a:extLst>
              <a:ext uri="{FF2B5EF4-FFF2-40B4-BE49-F238E27FC236}">
                <a16:creationId xmlns:a16="http://schemas.microsoft.com/office/drawing/2014/main" id="{E6D6F441-C801-E25C-370E-8DCFAA011E20}"/>
              </a:ext>
            </a:extLst>
          </p:cNvPr>
          <p:cNvGrpSpPr/>
          <p:nvPr/>
        </p:nvGrpSpPr>
        <p:grpSpPr>
          <a:xfrm>
            <a:off x="8163302" y="3565457"/>
            <a:ext cx="901715" cy="901715"/>
            <a:chOff x="8145108" y="3557089"/>
            <a:chExt cx="901715" cy="901715"/>
          </a:xfrm>
        </p:grpSpPr>
        <p:sp>
          <p:nvSpPr>
            <p:cNvPr id="107" name="Oval 106">
              <a:extLst>
                <a:ext uri="{FF2B5EF4-FFF2-40B4-BE49-F238E27FC236}">
                  <a16:creationId xmlns:a16="http://schemas.microsoft.com/office/drawing/2014/main" id="{151B3B8D-942B-BE18-321A-651E1F2FA706}"/>
                </a:ext>
              </a:extLst>
            </p:cNvPr>
            <p:cNvSpPr/>
            <p:nvPr/>
          </p:nvSpPr>
          <p:spPr>
            <a:xfrm>
              <a:off x="8145108" y="3557089"/>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9" name="Graphic 108">
              <a:extLst>
                <a:ext uri="{FF2B5EF4-FFF2-40B4-BE49-F238E27FC236}">
                  <a16:creationId xmlns:a16="http://schemas.microsoft.com/office/drawing/2014/main" id="{54E8622A-A8A1-45F3-735A-9A4B218E7BD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05734" y="3786763"/>
              <a:ext cx="556274" cy="476330"/>
            </a:xfrm>
            <a:prstGeom prst="rect">
              <a:avLst/>
            </a:prstGeom>
          </p:spPr>
        </p:pic>
      </p:grpSp>
      <p:grpSp>
        <p:nvGrpSpPr>
          <p:cNvPr id="116" name="Group 115">
            <a:extLst>
              <a:ext uri="{FF2B5EF4-FFF2-40B4-BE49-F238E27FC236}">
                <a16:creationId xmlns:a16="http://schemas.microsoft.com/office/drawing/2014/main" id="{E95CC818-1045-CC01-9410-1F2FC251B2B0}"/>
              </a:ext>
            </a:extLst>
          </p:cNvPr>
          <p:cNvGrpSpPr/>
          <p:nvPr/>
        </p:nvGrpSpPr>
        <p:grpSpPr>
          <a:xfrm>
            <a:off x="8163302" y="6900287"/>
            <a:ext cx="901715" cy="901715"/>
            <a:chOff x="8049157" y="6841921"/>
            <a:chExt cx="901715" cy="901715"/>
          </a:xfrm>
        </p:grpSpPr>
        <p:sp>
          <p:nvSpPr>
            <p:cNvPr id="110" name="Oval 109">
              <a:extLst>
                <a:ext uri="{FF2B5EF4-FFF2-40B4-BE49-F238E27FC236}">
                  <a16:creationId xmlns:a16="http://schemas.microsoft.com/office/drawing/2014/main" id="{D819E53A-5AF6-E408-37BF-85736F4EAB42}"/>
                </a:ext>
              </a:extLst>
            </p:cNvPr>
            <p:cNvSpPr/>
            <p:nvPr/>
          </p:nvSpPr>
          <p:spPr>
            <a:xfrm>
              <a:off x="8049157" y="6841921"/>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2" name="Graphic 111">
              <a:extLst>
                <a:ext uri="{FF2B5EF4-FFF2-40B4-BE49-F238E27FC236}">
                  <a16:creationId xmlns:a16="http://schemas.microsoft.com/office/drawing/2014/main" id="{55F6154B-3AC0-DE01-2482-96B8DF20CD2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41996" y="7069000"/>
              <a:ext cx="536290" cy="446698"/>
            </a:xfrm>
            <a:prstGeom prst="rect">
              <a:avLst/>
            </a:prstGeom>
          </p:spPr>
        </p:pic>
      </p:grpSp>
    </p:spTree>
    <p:extLst>
      <p:ext uri="{BB962C8B-B14F-4D97-AF65-F5344CB8AC3E}">
        <p14:creationId xmlns:p14="http://schemas.microsoft.com/office/powerpoint/2010/main" val="3810476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F88DD-43AA-3218-5DA9-A5240EA71292}"/>
            </a:ext>
          </a:extLst>
        </p:cNvPr>
        <p:cNvGrpSpPr/>
        <p:nvPr/>
      </p:nvGrpSpPr>
      <p:grpSpPr>
        <a:xfrm>
          <a:off x="0" y="0"/>
          <a:ext cx="0" cy="0"/>
          <a:chOff x="0" y="0"/>
          <a:chExt cx="0" cy="0"/>
        </a:xfrm>
      </p:grpSpPr>
      <p:sp>
        <p:nvSpPr>
          <p:cNvPr id="68" name="Rectangle: Rounded Corners 67">
            <a:extLst>
              <a:ext uri="{FF2B5EF4-FFF2-40B4-BE49-F238E27FC236}">
                <a16:creationId xmlns:a16="http://schemas.microsoft.com/office/drawing/2014/main" id="{19F90B15-605C-D6B2-1499-8A7C661FBD59}"/>
              </a:ext>
            </a:extLst>
          </p:cNvPr>
          <p:cNvSpPr/>
          <p:nvPr/>
        </p:nvSpPr>
        <p:spPr>
          <a:xfrm>
            <a:off x="2520048" y="1928919"/>
            <a:ext cx="15388404" cy="995174"/>
          </a:xfrm>
          <a:prstGeom prst="roundRect">
            <a:avLst>
              <a:gd name="adj" fmla="val 4521"/>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A1F29EE8-F821-028B-071E-A9827F496C00}"/>
              </a:ext>
            </a:extLst>
          </p:cNvPr>
          <p:cNvSpPr>
            <a:spLocks noGrp="1"/>
          </p:cNvSpPr>
          <p:nvPr>
            <p:ph type="title"/>
          </p:nvPr>
        </p:nvSpPr>
        <p:spPr/>
        <p:txBody>
          <a:bodyPr/>
          <a:lstStyle/>
          <a:p>
            <a:r>
              <a:rPr lang="en-AU"/>
              <a:t>Survivors: compared with non-Indigenous people</a:t>
            </a:r>
          </a:p>
        </p:txBody>
      </p:sp>
      <p:sp>
        <p:nvSpPr>
          <p:cNvPr id="3" name="Text Placeholder 2">
            <a:extLst>
              <a:ext uri="{FF2B5EF4-FFF2-40B4-BE49-F238E27FC236}">
                <a16:creationId xmlns:a16="http://schemas.microsoft.com/office/drawing/2014/main" id="{FF6BF599-3D98-2CD4-C44F-DEFE5170FF77}"/>
              </a:ext>
            </a:extLst>
          </p:cNvPr>
          <p:cNvSpPr>
            <a:spLocks noGrp="1"/>
          </p:cNvSpPr>
          <p:nvPr>
            <p:ph type="body" sz="quarter" idx="11"/>
          </p:nvPr>
        </p:nvSpPr>
        <p:spPr>
          <a:xfrm>
            <a:off x="3542400" y="1995058"/>
            <a:ext cx="7231527" cy="862897"/>
          </a:xfrm>
        </p:spPr>
        <p:txBody>
          <a:bodyPr anchor="ctr">
            <a:normAutofit/>
          </a:bodyPr>
          <a:lstStyle/>
          <a:p>
            <a:pPr>
              <a:lnSpc>
                <a:spcPts val="1800"/>
              </a:lnSpc>
            </a:pPr>
            <a:r>
              <a:rPr lang="en-AU" b="1"/>
              <a:t>Compared with non-Indigenous people aged 50–74</a:t>
            </a:r>
          </a:p>
          <a:p>
            <a:pPr>
              <a:lnSpc>
                <a:spcPts val="1800"/>
              </a:lnSpc>
            </a:pPr>
            <a:r>
              <a:rPr lang="en-AU"/>
              <a:t>Survivors were more likely to report:</a:t>
            </a:r>
          </a:p>
        </p:txBody>
      </p:sp>
      <p:sp>
        <p:nvSpPr>
          <p:cNvPr id="67" name="Text Placeholder 2">
            <a:extLst>
              <a:ext uri="{FF2B5EF4-FFF2-40B4-BE49-F238E27FC236}">
                <a16:creationId xmlns:a16="http://schemas.microsoft.com/office/drawing/2014/main" id="{572A899D-3187-B642-7771-D3A943B910C8}"/>
              </a:ext>
            </a:extLst>
          </p:cNvPr>
          <p:cNvSpPr txBox="1">
            <a:spLocks/>
          </p:cNvSpPr>
          <p:nvPr/>
        </p:nvSpPr>
        <p:spPr>
          <a:xfrm>
            <a:off x="2510696" y="10176466"/>
            <a:ext cx="16141700" cy="62350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500"/>
              </a:lnSpc>
            </a:pPr>
            <a:r>
              <a:rPr lang="en-AU" sz="1800"/>
              <a:t>Rate ratios (×) show how many times more likely survivors were to report these outcomes.</a:t>
            </a:r>
            <a:br>
              <a:rPr lang="en-AU" sz="1800"/>
            </a:br>
            <a:r>
              <a:rPr lang="en-AU" sz="1800"/>
              <a:t>Comparisons adjusted for age.</a:t>
            </a:r>
          </a:p>
        </p:txBody>
      </p:sp>
      <p:pic>
        <p:nvPicPr>
          <p:cNvPr id="104" name="Graphic 103">
            <a:extLst>
              <a:ext uri="{FF2B5EF4-FFF2-40B4-BE49-F238E27FC236}">
                <a16:creationId xmlns:a16="http://schemas.microsoft.com/office/drawing/2014/main" id="{AA3638BF-CC57-8ED0-A8F9-C70BDE93EA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71519" y="2133035"/>
            <a:ext cx="665219" cy="560684"/>
          </a:xfrm>
          <a:prstGeom prst="rect">
            <a:avLst/>
          </a:prstGeom>
        </p:spPr>
      </p:pic>
      <p:sp>
        <p:nvSpPr>
          <p:cNvPr id="7" name="Rectangle: Rounded Corners 6">
            <a:extLst>
              <a:ext uri="{FF2B5EF4-FFF2-40B4-BE49-F238E27FC236}">
                <a16:creationId xmlns:a16="http://schemas.microsoft.com/office/drawing/2014/main" id="{45A910D8-07A9-3F44-466B-9354F557E676}"/>
              </a:ext>
            </a:extLst>
          </p:cNvPr>
          <p:cNvSpPr/>
          <p:nvPr/>
        </p:nvSpPr>
        <p:spPr>
          <a:xfrm>
            <a:off x="12940326" y="3221354"/>
            <a:ext cx="4885200" cy="3052800"/>
          </a:xfrm>
          <a:prstGeom prst="roundRect">
            <a:avLst>
              <a:gd name="adj" fmla="val 4521"/>
            </a:avLst>
          </a:prstGeom>
          <a:solidFill>
            <a:srgbClr val="E5F0E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Rectangle: Rounded Corners 11">
            <a:extLst>
              <a:ext uri="{FF2B5EF4-FFF2-40B4-BE49-F238E27FC236}">
                <a16:creationId xmlns:a16="http://schemas.microsoft.com/office/drawing/2014/main" id="{60A92CF3-670A-2653-41F0-29484E1FD6D3}"/>
              </a:ext>
            </a:extLst>
          </p:cNvPr>
          <p:cNvSpPr/>
          <p:nvPr/>
        </p:nvSpPr>
        <p:spPr>
          <a:xfrm>
            <a:off x="2634488" y="3252029"/>
            <a:ext cx="4865701" cy="6286006"/>
          </a:xfrm>
          <a:prstGeom prst="roundRect">
            <a:avLst>
              <a:gd name="adj" fmla="val 4521"/>
            </a:avLst>
          </a:prstGeom>
          <a:solidFill>
            <a:srgbClr val="27535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Rounded Corners 13">
            <a:extLst>
              <a:ext uri="{FF2B5EF4-FFF2-40B4-BE49-F238E27FC236}">
                <a16:creationId xmlns:a16="http://schemas.microsoft.com/office/drawing/2014/main" id="{4E38B53C-5075-3710-B11F-17B37E505D6E}"/>
              </a:ext>
            </a:extLst>
          </p:cNvPr>
          <p:cNvSpPr/>
          <p:nvPr/>
        </p:nvSpPr>
        <p:spPr>
          <a:xfrm>
            <a:off x="2954796" y="4575421"/>
            <a:ext cx="4846086" cy="2393682"/>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9600" b="1">
                <a:solidFill>
                  <a:schemeClr val="bg1"/>
                </a:solidFill>
                <a:latin typeface="Open Sans" panose="020B0606030504020204" pitchFamily="34" charset="0"/>
                <a:ea typeface="Open Sans" panose="020B0606030504020204" pitchFamily="34" charset="0"/>
                <a:cs typeface="Open Sans" panose="020B0606030504020204" pitchFamily="34" charset="0"/>
              </a:rPr>
              <a:t>6.0×</a:t>
            </a:r>
          </a:p>
        </p:txBody>
      </p:sp>
      <p:sp>
        <p:nvSpPr>
          <p:cNvPr id="22" name="Rectangle: Rounded Corners 21">
            <a:extLst>
              <a:ext uri="{FF2B5EF4-FFF2-40B4-BE49-F238E27FC236}">
                <a16:creationId xmlns:a16="http://schemas.microsoft.com/office/drawing/2014/main" id="{3A97C928-3661-7E57-C497-ED72560E2B7D}"/>
              </a:ext>
            </a:extLst>
          </p:cNvPr>
          <p:cNvSpPr/>
          <p:nvPr/>
        </p:nvSpPr>
        <p:spPr>
          <a:xfrm>
            <a:off x="7779639" y="3221354"/>
            <a:ext cx="4884350" cy="3051047"/>
          </a:xfrm>
          <a:prstGeom prst="roundRect">
            <a:avLst>
              <a:gd name="adj" fmla="val 4521"/>
            </a:avLst>
          </a:prstGeom>
          <a:solidFill>
            <a:srgbClr val="E5F0E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Rounded Corners 23">
            <a:extLst>
              <a:ext uri="{FF2B5EF4-FFF2-40B4-BE49-F238E27FC236}">
                <a16:creationId xmlns:a16="http://schemas.microsoft.com/office/drawing/2014/main" id="{1BE3B8F9-7A3F-D297-E47F-35CFDF1ED7BE}"/>
              </a:ext>
            </a:extLst>
          </p:cNvPr>
          <p:cNvSpPr/>
          <p:nvPr/>
        </p:nvSpPr>
        <p:spPr>
          <a:xfrm>
            <a:off x="9263057" y="3345264"/>
            <a:ext cx="3127726" cy="1578087"/>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6000" b="1">
                <a:solidFill>
                  <a:srgbClr val="2D858D"/>
                </a:solidFill>
                <a:latin typeface="Open Sans" panose="020B0606030504020204" pitchFamily="34" charset="0"/>
                <a:ea typeface="Open Sans" panose="020B0606030504020204" pitchFamily="34" charset="0"/>
                <a:cs typeface="Open Sans" panose="020B0606030504020204" pitchFamily="34" charset="0"/>
              </a:rPr>
              <a:t>3.9×</a:t>
            </a:r>
            <a:b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high psychological distress</a:t>
            </a:r>
          </a:p>
        </p:txBody>
      </p:sp>
      <p:sp>
        <p:nvSpPr>
          <p:cNvPr id="28" name="Oval 27">
            <a:extLst>
              <a:ext uri="{FF2B5EF4-FFF2-40B4-BE49-F238E27FC236}">
                <a16:creationId xmlns:a16="http://schemas.microsoft.com/office/drawing/2014/main" id="{C5DDC191-4F56-EDEB-E87D-844581DA1CE6}"/>
              </a:ext>
            </a:extLst>
          </p:cNvPr>
          <p:cNvSpPr>
            <a:spLocks noChangeAspect="1"/>
          </p:cNvSpPr>
          <p:nvPr/>
        </p:nvSpPr>
        <p:spPr>
          <a:xfrm>
            <a:off x="9382440" y="5016961"/>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Oval 29">
            <a:extLst>
              <a:ext uri="{FF2B5EF4-FFF2-40B4-BE49-F238E27FC236}">
                <a16:creationId xmlns:a16="http://schemas.microsoft.com/office/drawing/2014/main" id="{4DC84668-D1E8-888E-2ACA-BCB2242C8061}"/>
              </a:ext>
            </a:extLst>
          </p:cNvPr>
          <p:cNvSpPr>
            <a:spLocks noChangeAspect="1"/>
          </p:cNvSpPr>
          <p:nvPr/>
        </p:nvSpPr>
        <p:spPr>
          <a:xfrm>
            <a:off x="10926985" y="5016961"/>
            <a:ext cx="324000" cy="324000"/>
          </a:xfrm>
          <a:prstGeom prst="ellipse">
            <a:avLst/>
          </a:prstGeom>
          <a:gradFill flip="none" rotWithShape="1">
            <a:gsLst>
              <a:gs pos="0">
                <a:srgbClr val="2D858D"/>
              </a:gs>
              <a:gs pos="89000">
                <a:srgbClr val="2D858D"/>
              </a:gs>
              <a:gs pos="90000">
                <a:srgbClr val="2D858D">
                  <a:alpha val="0"/>
                </a:srgbClr>
              </a:gs>
              <a:gs pos="100000">
                <a:srgbClr val="2D858D">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Rectangle: Rounded Corners 31">
            <a:extLst>
              <a:ext uri="{FF2B5EF4-FFF2-40B4-BE49-F238E27FC236}">
                <a16:creationId xmlns:a16="http://schemas.microsoft.com/office/drawing/2014/main" id="{4C7BA762-B01E-0FF4-A4E6-4EB6C6194029}"/>
              </a:ext>
            </a:extLst>
          </p:cNvPr>
          <p:cNvSpPr/>
          <p:nvPr/>
        </p:nvSpPr>
        <p:spPr>
          <a:xfrm>
            <a:off x="12940326" y="6544361"/>
            <a:ext cx="4885200" cy="3052800"/>
          </a:xfrm>
          <a:prstGeom prst="roundRect">
            <a:avLst>
              <a:gd name="adj" fmla="val 4521"/>
            </a:avLst>
          </a:prstGeom>
          <a:solidFill>
            <a:srgbClr val="E3F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Rounded Corners 33">
            <a:extLst>
              <a:ext uri="{FF2B5EF4-FFF2-40B4-BE49-F238E27FC236}">
                <a16:creationId xmlns:a16="http://schemas.microsoft.com/office/drawing/2014/main" id="{F2DFD151-8726-A542-C994-F2E0302C4598}"/>
              </a:ext>
            </a:extLst>
          </p:cNvPr>
          <p:cNvSpPr/>
          <p:nvPr/>
        </p:nvSpPr>
        <p:spPr>
          <a:xfrm>
            <a:off x="14334262" y="6387385"/>
            <a:ext cx="3127726" cy="175617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6000" b="1">
                <a:solidFill>
                  <a:srgbClr val="2D858D"/>
                </a:solidFill>
                <a:latin typeface="Open Sans" panose="020B0606030504020204" pitchFamily="34" charset="0"/>
                <a:ea typeface="Open Sans" panose="020B0606030504020204" pitchFamily="34" charset="0"/>
                <a:cs typeface="Open Sans" panose="020B0606030504020204" pitchFamily="34" charset="0"/>
              </a:rPr>
              <a:t>3.4×</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current smoking</a:t>
            </a:r>
          </a:p>
        </p:txBody>
      </p:sp>
      <p:sp>
        <p:nvSpPr>
          <p:cNvPr id="42" name="Rectangle: Rounded Corners 41">
            <a:extLst>
              <a:ext uri="{FF2B5EF4-FFF2-40B4-BE49-F238E27FC236}">
                <a16:creationId xmlns:a16="http://schemas.microsoft.com/office/drawing/2014/main" id="{691258E4-4C43-A983-8788-26384264BD67}"/>
              </a:ext>
            </a:extLst>
          </p:cNvPr>
          <p:cNvSpPr/>
          <p:nvPr/>
        </p:nvSpPr>
        <p:spPr>
          <a:xfrm>
            <a:off x="7779639" y="6544361"/>
            <a:ext cx="4885200" cy="3051047"/>
          </a:xfrm>
          <a:prstGeom prst="roundRect">
            <a:avLst>
              <a:gd name="adj" fmla="val 4521"/>
            </a:avLst>
          </a:prstGeom>
          <a:solidFill>
            <a:srgbClr val="E5F0E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4" name="Rectangle: Rounded Corners 43">
            <a:extLst>
              <a:ext uri="{FF2B5EF4-FFF2-40B4-BE49-F238E27FC236}">
                <a16:creationId xmlns:a16="http://schemas.microsoft.com/office/drawing/2014/main" id="{50F9B5A9-CB6F-DFC1-AEB9-30FC393B6B37}"/>
              </a:ext>
            </a:extLst>
          </p:cNvPr>
          <p:cNvSpPr/>
          <p:nvPr/>
        </p:nvSpPr>
        <p:spPr>
          <a:xfrm>
            <a:off x="9314816" y="6441639"/>
            <a:ext cx="3127726" cy="193173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6000" b="1">
                <a:solidFill>
                  <a:srgbClr val="2D858D"/>
                </a:solidFill>
                <a:latin typeface="Open Sans" panose="020B0606030504020204" pitchFamily="34" charset="0"/>
                <a:ea typeface="Open Sans" panose="020B0606030504020204" pitchFamily="34" charset="0"/>
                <a:cs typeface="Open Sans" panose="020B0606030504020204" pitchFamily="34" charset="0"/>
              </a:rPr>
              <a:t>4.6×</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living in overcrowded household</a:t>
            </a:r>
          </a:p>
        </p:txBody>
      </p:sp>
      <p:sp>
        <p:nvSpPr>
          <p:cNvPr id="49" name="Rectangle: Rounded Corners 48">
            <a:extLst>
              <a:ext uri="{FF2B5EF4-FFF2-40B4-BE49-F238E27FC236}">
                <a16:creationId xmlns:a16="http://schemas.microsoft.com/office/drawing/2014/main" id="{358B87D7-6482-C4B2-FE2D-310D017E1E00}"/>
              </a:ext>
            </a:extLst>
          </p:cNvPr>
          <p:cNvSpPr/>
          <p:nvPr/>
        </p:nvSpPr>
        <p:spPr>
          <a:xfrm>
            <a:off x="14317009" y="3014318"/>
            <a:ext cx="3304310" cy="227448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6000" b="1">
                <a:solidFill>
                  <a:srgbClr val="2D858D"/>
                </a:solidFill>
                <a:latin typeface="Open Sans" panose="020B0606030504020204" pitchFamily="34" charset="0"/>
                <a:ea typeface="Open Sans" panose="020B0606030504020204" pitchFamily="34" charset="0"/>
                <a:cs typeface="Open Sans" panose="020B0606030504020204" pitchFamily="34" charset="0"/>
              </a:rPr>
              <a:t>4.8×</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severe or profound disability</a:t>
            </a:r>
          </a:p>
        </p:txBody>
      </p:sp>
      <p:sp>
        <p:nvSpPr>
          <p:cNvPr id="51" name="Oval 50">
            <a:extLst>
              <a:ext uri="{FF2B5EF4-FFF2-40B4-BE49-F238E27FC236}">
                <a16:creationId xmlns:a16="http://schemas.microsoft.com/office/drawing/2014/main" id="{78768F02-0989-20D1-BED4-DA82A1FC1ADE}"/>
              </a:ext>
            </a:extLst>
          </p:cNvPr>
          <p:cNvSpPr>
            <a:spLocks noChangeAspect="1"/>
          </p:cNvSpPr>
          <p:nvPr/>
        </p:nvSpPr>
        <p:spPr>
          <a:xfrm>
            <a:off x="14462561" y="5033853"/>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2" name="Oval 51">
            <a:extLst>
              <a:ext uri="{FF2B5EF4-FFF2-40B4-BE49-F238E27FC236}">
                <a16:creationId xmlns:a16="http://schemas.microsoft.com/office/drawing/2014/main" id="{461AF484-7B14-C2C7-1337-43F280E5B856}"/>
              </a:ext>
            </a:extLst>
          </p:cNvPr>
          <p:cNvSpPr>
            <a:spLocks noChangeAspect="1"/>
          </p:cNvSpPr>
          <p:nvPr/>
        </p:nvSpPr>
        <p:spPr>
          <a:xfrm>
            <a:off x="16492259" y="5033853"/>
            <a:ext cx="324000" cy="324000"/>
          </a:xfrm>
          <a:prstGeom prst="ellipse">
            <a:avLst/>
          </a:prstGeom>
          <a:gradFill flip="none" rotWithShape="1">
            <a:gsLst>
              <a:gs pos="0">
                <a:srgbClr val="2D858D"/>
              </a:gs>
              <a:gs pos="79000">
                <a:srgbClr val="2D858D"/>
              </a:gs>
              <a:gs pos="80000">
                <a:srgbClr val="2D858D">
                  <a:alpha val="0"/>
                </a:srgbClr>
              </a:gs>
              <a:gs pos="100000">
                <a:srgbClr val="2D858D">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3" name="Rectangle: Rounded Corners 52">
            <a:extLst>
              <a:ext uri="{FF2B5EF4-FFF2-40B4-BE49-F238E27FC236}">
                <a16:creationId xmlns:a16="http://schemas.microsoft.com/office/drawing/2014/main" id="{248E2B2B-1A9E-C082-56CF-E6C7301DF2C1}"/>
              </a:ext>
            </a:extLst>
          </p:cNvPr>
          <p:cNvSpPr/>
          <p:nvPr/>
        </p:nvSpPr>
        <p:spPr>
          <a:xfrm>
            <a:off x="9354149" y="4224553"/>
            <a:ext cx="3127726" cy="1225908"/>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4" name="Rectangle: Rounded Corners 53">
            <a:extLst>
              <a:ext uri="{FF2B5EF4-FFF2-40B4-BE49-F238E27FC236}">
                <a16:creationId xmlns:a16="http://schemas.microsoft.com/office/drawing/2014/main" id="{57AB529C-9D4F-2871-C986-7A39F825765B}"/>
              </a:ext>
            </a:extLst>
          </p:cNvPr>
          <p:cNvSpPr/>
          <p:nvPr/>
        </p:nvSpPr>
        <p:spPr>
          <a:xfrm>
            <a:off x="2982304" y="6249653"/>
            <a:ext cx="4158825" cy="867303"/>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800">
                <a:solidFill>
                  <a:schemeClr val="bg1"/>
                </a:solidFill>
                <a:latin typeface="Open Sans" panose="020B0606030504020204" pitchFamily="34" charset="0"/>
                <a:ea typeface="Open Sans" panose="020B0606030504020204" pitchFamily="34" charset="0"/>
                <a:cs typeface="Open Sans" panose="020B0606030504020204" pitchFamily="34" charset="0"/>
              </a:rPr>
              <a:t>kidney disease</a:t>
            </a:r>
          </a:p>
        </p:txBody>
      </p:sp>
      <p:cxnSp>
        <p:nvCxnSpPr>
          <p:cNvPr id="55" name="Straight Connector 54">
            <a:extLst>
              <a:ext uri="{FF2B5EF4-FFF2-40B4-BE49-F238E27FC236}">
                <a16:creationId xmlns:a16="http://schemas.microsoft.com/office/drawing/2014/main" id="{4CABDF3B-C578-A6C6-E0F3-E410E6F3B6C0}"/>
              </a:ext>
            </a:extLst>
          </p:cNvPr>
          <p:cNvCxnSpPr>
            <a:cxnSpLocks/>
          </p:cNvCxnSpPr>
          <p:nvPr/>
        </p:nvCxnSpPr>
        <p:spPr>
          <a:xfrm>
            <a:off x="3020300" y="8739692"/>
            <a:ext cx="4094077" cy="0"/>
          </a:xfrm>
          <a:prstGeom prst="line">
            <a:avLst/>
          </a:prstGeom>
          <a:ln w="28575">
            <a:solidFill>
              <a:srgbClr val="97D1C4"/>
            </a:solidFill>
          </a:ln>
        </p:spPr>
        <p:style>
          <a:lnRef idx="1">
            <a:schemeClr val="accent1"/>
          </a:lnRef>
          <a:fillRef idx="0">
            <a:schemeClr val="accent1"/>
          </a:fillRef>
          <a:effectRef idx="0">
            <a:schemeClr val="accent1"/>
          </a:effectRef>
          <a:fontRef idx="minor">
            <a:schemeClr val="tx1"/>
          </a:fontRef>
        </p:style>
      </p:cxnSp>
      <p:sp>
        <p:nvSpPr>
          <p:cNvPr id="56" name="Rectangle: Rounded Corners 55">
            <a:extLst>
              <a:ext uri="{FF2B5EF4-FFF2-40B4-BE49-F238E27FC236}">
                <a16:creationId xmlns:a16="http://schemas.microsoft.com/office/drawing/2014/main" id="{F0153B57-FB2E-ACCE-588E-27A373A5C891}"/>
              </a:ext>
            </a:extLst>
          </p:cNvPr>
          <p:cNvSpPr/>
          <p:nvPr/>
        </p:nvSpPr>
        <p:spPr>
          <a:xfrm>
            <a:off x="2898316" y="8953699"/>
            <a:ext cx="4338044" cy="31205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97D1C4"/>
                </a:solidFill>
                <a:latin typeface="Open Sans Semibold" panose="020B0706030804020204" pitchFamily="34" charset="0"/>
                <a:ea typeface="Open Sans Semibold" panose="020B0706030804020204" pitchFamily="34" charset="0"/>
                <a:cs typeface="Open Sans Semibold" panose="020B0706030804020204" pitchFamily="34" charset="0"/>
              </a:rPr>
              <a:t>PHYSICAL HEALTH &amp; CARE NEEDS</a:t>
            </a:r>
          </a:p>
        </p:txBody>
      </p:sp>
      <p:grpSp>
        <p:nvGrpSpPr>
          <p:cNvPr id="57" name="Group 56">
            <a:extLst>
              <a:ext uri="{FF2B5EF4-FFF2-40B4-BE49-F238E27FC236}">
                <a16:creationId xmlns:a16="http://schemas.microsoft.com/office/drawing/2014/main" id="{BCA98105-FD26-2781-A163-16BE814243F9}"/>
              </a:ext>
            </a:extLst>
          </p:cNvPr>
          <p:cNvGrpSpPr/>
          <p:nvPr/>
        </p:nvGrpSpPr>
        <p:grpSpPr>
          <a:xfrm>
            <a:off x="3116037" y="3744486"/>
            <a:ext cx="1225908" cy="1225908"/>
            <a:chOff x="3077127" y="3744486"/>
            <a:chExt cx="1367394" cy="1367394"/>
          </a:xfrm>
        </p:grpSpPr>
        <p:sp>
          <p:nvSpPr>
            <p:cNvPr id="58" name="Oval 57">
              <a:extLst>
                <a:ext uri="{FF2B5EF4-FFF2-40B4-BE49-F238E27FC236}">
                  <a16:creationId xmlns:a16="http://schemas.microsoft.com/office/drawing/2014/main" id="{4A7D9059-873E-F166-6C13-39F17D9436B8}"/>
                </a:ext>
              </a:extLst>
            </p:cNvPr>
            <p:cNvSpPr/>
            <p:nvPr/>
          </p:nvSpPr>
          <p:spPr>
            <a:xfrm>
              <a:off x="3077127" y="3744486"/>
              <a:ext cx="1367394" cy="1367394"/>
            </a:xfrm>
            <a:prstGeom prst="ellipse">
              <a:avLst/>
            </a:prstGeom>
            <a:solidFill>
              <a:srgbClr val="97D1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9" name="Graphic 58">
              <a:extLst>
                <a:ext uri="{FF2B5EF4-FFF2-40B4-BE49-F238E27FC236}">
                  <a16:creationId xmlns:a16="http://schemas.microsoft.com/office/drawing/2014/main" id="{6956805F-4A81-7CA1-C881-D81C1746457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233590" y="4069665"/>
              <a:ext cx="1054468" cy="717037"/>
            </a:xfrm>
            <a:prstGeom prst="rect">
              <a:avLst/>
            </a:prstGeom>
          </p:spPr>
        </p:pic>
      </p:grpSp>
      <p:sp>
        <p:nvSpPr>
          <p:cNvPr id="61" name="Rectangle: Rounded Corners 60">
            <a:extLst>
              <a:ext uri="{FF2B5EF4-FFF2-40B4-BE49-F238E27FC236}">
                <a16:creationId xmlns:a16="http://schemas.microsoft.com/office/drawing/2014/main" id="{B7B04A0A-B4D3-B5A0-EFB2-D643EE230045}"/>
              </a:ext>
            </a:extLst>
          </p:cNvPr>
          <p:cNvSpPr/>
          <p:nvPr/>
        </p:nvSpPr>
        <p:spPr>
          <a:xfrm>
            <a:off x="8052792" y="5791596"/>
            <a:ext cx="4338044" cy="238439"/>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2D858D"/>
                </a:solidFill>
                <a:latin typeface="Open Sans Semibold" panose="020B0706030804020204" pitchFamily="34" charset="0"/>
                <a:ea typeface="Open Sans Semibold" panose="020B0706030804020204" pitchFamily="34" charset="0"/>
                <a:cs typeface="Open Sans Semibold" panose="020B0706030804020204" pitchFamily="34" charset="0"/>
              </a:rPr>
              <a:t>SOCIAL &amp; EMOTIONAL WELLBEING</a:t>
            </a:r>
          </a:p>
        </p:txBody>
      </p:sp>
      <p:cxnSp>
        <p:nvCxnSpPr>
          <p:cNvPr id="63" name="Straight Connector 62">
            <a:extLst>
              <a:ext uri="{FF2B5EF4-FFF2-40B4-BE49-F238E27FC236}">
                <a16:creationId xmlns:a16="http://schemas.microsoft.com/office/drawing/2014/main" id="{B3D9833A-2B24-8A86-93B2-DC63B626A220}"/>
              </a:ext>
            </a:extLst>
          </p:cNvPr>
          <p:cNvCxnSpPr>
            <a:cxnSpLocks/>
          </p:cNvCxnSpPr>
          <p:nvPr/>
        </p:nvCxnSpPr>
        <p:spPr>
          <a:xfrm>
            <a:off x="8115814" y="5548752"/>
            <a:ext cx="4212000" cy="0"/>
          </a:xfrm>
          <a:prstGeom prst="line">
            <a:avLst/>
          </a:prstGeom>
          <a:ln w="28575">
            <a:solidFill>
              <a:srgbClr val="2D858D"/>
            </a:solidFill>
          </a:ln>
        </p:spPr>
        <p:style>
          <a:lnRef idx="1">
            <a:schemeClr val="accent1"/>
          </a:lnRef>
          <a:fillRef idx="0">
            <a:schemeClr val="accent1"/>
          </a:fillRef>
          <a:effectRef idx="0">
            <a:schemeClr val="accent1"/>
          </a:effectRef>
          <a:fontRef idx="minor">
            <a:schemeClr val="tx1"/>
          </a:fontRef>
        </p:style>
      </p:cxnSp>
      <p:sp>
        <p:nvSpPr>
          <p:cNvPr id="64" name="Rectangle: Rounded Corners 63">
            <a:extLst>
              <a:ext uri="{FF2B5EF4-FFF2-40B4-BE49-F238E27FC236}">
                <a16:creationId xmlns:a16="http://schemas.microsoft.com/office/drawing/2014/main" id="{9B8AFCFD-82BB-7BF2-987A-69EA8AC13C1A}"/>
              </a:ext>
            </a:extLst>
          </p:cNvPr>
          <p:cNvSpPr/>
          <p:nvPr/>
        </p:nvSpPr>
        <p:spPr>
          <a:xfrm>
            <a:off x="8053217" y="9062046"/>
            <a:ext cx="4338044" cy="389011"/>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2D858D"/>
                </a:solidFill>
                <a:latin typeface="Open Sans Semibold" panose="020B0706030804020204" pitchFamily="34" charset="0"/>
                <a:ea typeface="Open Sans Semibold" panose="020B0706030804020204" pitchFamily="34" charset="0"/>
                <a:cs typeface="Open Sans Semibold" panose="020B0706030804020204" pitchFamily="34" charset="0"/>
              </a:rPr>
              <a:t>SOCIOECONOMIC FACTORS</a:t>
            </a:r>
          </a:p>
        </p:txBody>
      </p:sp>
      <p:cxnSp>
        <p:nvCxnSpPr>
          <p:cNvPr id="65" name="Straight Connector 64">
            <a:extLst>
              <a:ext uri="{FF2B5EF4-FFF2-40B4-BE49-F238E27FC236}">
                <a16:creationId xmlns:a16="http://schemas.microsoft.com/office/drawing/2014/main" id="{AC7DBF70-E67A-84F3-5790-5AB4B009E16F}"/>
              </a:ext>
            </a:extLst>
          </p:cNvPr>
          <p:cNvCxnSpPr>
            <a:cxnSpLocks/>
          </p:cNvCxnSpPr>
          <p:nvPr/>
        </p:nvCxnSpPr>
        <p:spPr>
          <a:xfrm>
            <a:off x="8116239" y="8894264"/>
            <a:ext cx="4212000" cy="0"/>
          </a:xfrm>
          <a:prstGeom prst="line">
            <a:avLst/>
          </a:prstGeom>
          <a:ln w="28575">
            <a:solidFill>
              <a:srgbClr val="2D858D"/>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A894B57-8815-BA15-17C2-BCCE9C6455F8}"/>
              </a:ext>
            </a:extLst>
          </p:cNvPr>
          <p:cNvCxnSpPr>
            <a:cxnSpLocks/>
          </p:cNvCxnSpPr>
          <p:nvPr/>
        </p:nvCxnSpPr>
        <p:spPr>
          <a:xfrm>
            <a:off x="13276926" y="5548752"/>
            <a:ext cx="4212000" cy="0"/>
          </a:xfrm>
          <a:prstGeom prst="line">
            <a:avLst/>
          </a:prstGeom>
          <a:ln w="28575">
            <a:solidFill>
              <a:srgbClr val="2D858D"/>
            </a:solidFill>
          </a:ln>
        </p:spPr>
        <p:style>
          <a:lnRef idx="1">
            <a:schemeClr val="accent1"/>
          </a:lnRef>
          <a:fillRef idx="0">
            <a:schemeClr val="accent1"/>
          </a:fillRef>
          <a:effectRef idx="0">
            <a:schemeClr val="accent1"/>
          </a:effectRef>
          <a:fontRef idx="minor">
            <a:schemeClr val="tx1"/>
          </a:fontRef>
        </p:style>
      </p:cxnSp>
      <p:sp>
        <p:nvSpPr>
          <p:cNvPr id="73" name="Rectangle: Rounded Corners 72">
            <a:extLst>
              <a:ext uri="{FF2B5EF4-FFF2-40B4-BE49-F238E27FC236}">
                <a16:creationId xmlns:a16="http://schemas.microsoft.com/office/drawing/2014/main" id="{CBE164A1-7416-5B51-FB25-AAF4154D5943}"/>
              </a:ext>
            </a:extLst>
          </p:cNvPr>
          <p:cNvSpPr/>
          <p:nvPr/>
        </p:nvSpPr>
        <p:spPr>
          <a:xfrm>
            <a:off x="13213904" y="5709594"/>
            <a:ext cx="4338044" cy="402443"/>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2D858D"/>
                </a:solidFill>
                <a:latin typeface="Open Sans Semibold" panose="020B0706030804020204" pitchFamily="34" charset="0"/>
                <a:ea typeface="Open Sans Semibold" panose="020B0706030804020204" pitchFamily="34" charset="0"/>
                <a:cs typeface="Open Sans Semibold" panose="020B0706030804020204" pitchFamily="34" charset="0"/>
              </a:rPr>
              <a:t>PHYSICAL HEALTH &amp; CARE NEEDS</a:t>
            </a:r>
          </a:p>
        </p:txBody>
      </p:sp>
      <p:cxnSp>
        <p:nvCxnSpPr>
          <p:cNvPr id="78" name="Straight Connector 77">
            <a:extLst>
              <a:ext uri="{FF2B5EF4-FFF2-40B4-BE49-F238E27FC236}">
                <a16:creationId xmlns:a16="http://schemas.microsoft.com/office/drawing/2014/main" id="{A7AE66F1-8034-CF28-012D-F20EDEDA63BD}"/>
              </a:ext>
            </a:extLst>
          </p:cNvPr>
          <p:cNvCxnSpPr>
            <a:cxnSpLocks/>
          </p:cNvCxnSpPr>
          <p:nvPr/>
        </p:nvCxnSpPr>
        <p:spPr>
          <a:xfrm>
            <a:off x="13276926" y="8894264"/>
            <a:ext cx="4212000" cy="0"/>
          </a:xfrm>
          <a:prstGeom prst="line">
            <a:avLst/>
          </a:prstGeom>
          <a:ln w="28575">
            <a:solidFill>
              <a:srgbClr val="2D858D"/>
            </a:solidFill>
          </a:ln>
        </p:spPr>
        <p:style>
          <a:lnRef idx="1">
            <a:schemeClr val="accent1"/>
          </a:lnRef>
          <a:fillRef idx="0">
            <a:schemeClr val="accent1"/>
          </a:fillRef>
          <a:effectRef idx="0">
            <a:schemeClr val="accent1"/>
          </a:effectRef>
          <a:fontRef idx="minor">
            <a:schemeClr val="tx1"/>
          </a:fontRef>
        </p:style>
      </p:cxnSp>
      <p:sp>
        <p:nvSpPr>
          <p:cNvPr id="79" name="Rectangle: Rounded Corners 78">
            <a:extLst>
              <a:ext uri="{FF2B5EF4-FFF2-40B4-BE49-F238E27FC236}">
                <a16:creationId xmlns:a16="http://schemas.microsoft.com/office/drawing/2014/main" id="{4D9F2AC7-D5AE-A0A9-1263-91553CEDE0EC}"/>
              </a:ext>
            </a:extLst>
          </p:cNvPr>
          <p:cNvSpPr/>
          <p:nvPr/>
        </p:nvSpPr>
        <p:spPr>
          <a:xfrm>
            <a:off x="13213904" y="9043514"/>
            <a:ext cx="4338044" cy="42607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2D858D"/>
                </a:solidFill>
                <a:latin typeface="Open Sans Semibold" panose="020B0706030804020204" pitchFamily="34" charset="0"/>
                <a:ea typeface="Open Sans Semibold" panose="020B0706030804020204" pitchFamily="34" charset="0"/>
                <a:cs typeface="Open Sans Semibold" panose="020B0706030804020204" pitchFamily="34" charset="0"/>
              </a:rPr>
              <a:t>HEALTH RISK FACTORS</a:t>
            </a:r>
          </a:p>
        </p:txBody>
      </p:sp>
      <p:grpSp>
        <p:nvGrpSpPr>
          <p:cNvPr id="80" name="Group 79">
            <a:extLst>
              <a:ext uri="{FF2B5EF4-FFF2-40B4-BE49-F238E27FC236}">
                <a16:creationId xmlns:a16="http://schemas.microsoft.com/office/drawing/2014/main" id="{2942D81C-88F7-74A8-16FB-B558D8CEB1CE}"/>
              </a:ext>
            </a:extLst>
          </p:cNvPr>
          <p:cNvGrpSpPr/>
          <p:nvPr/>
        </p:nvGrpSpPr>
        <p:grpSpPr>
          <a:xfrm>
            <a:off x="13244698" y="3565457"/>
            <a:ext cx="901715" cy="901715"/>
            <a:chOff x="13226280" y="3501957"/>
            <a:chExt cx="901715" cy="901715"/>
          </a:xfrm>
        </p:grpSpPr>
        <p:sp>
          <p:nvSpPr>
            <p:cNvPr id="81" name="Oval 80">
              <a:extLst>
                <a:ext uri="{FF2B5EF4-FFF2-40B4-BE49-F238E27FC236}">
                  <a16:creationId xmlns:a16="http://schemas.microsoft.com/office/drawing/2014/main" id="{30E63756-13B5-243A-5707-4886B445F454}"/>
                </a:ext>
              </a:extLst>
            </p:cNvPr>
            <p:cNvSpPr/>
            <p:nvPr/>
          </p:nvSpPr>
          <p:spPr>
            <a:xfrm>
              <a:off x="13226280" y="3501957"/>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2" name="Graphic 81">
              <a:extLst>
                <a:ext uri="{FF2B5EF4-FFF2-40B4-BE49-F238E27FC236}">
                  <a16:creationId xmlns:a16="http://schemas.microsoft.com/office/drawing/2014/main" id="{25CDEEC7-4629-32A8-9BA9-57D1469407D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3459746" y="3689582"/>
              <a:ext cx="413712" cy="520564"/>
            </a:xfrm>
            <a:prstGeom prst="rect">
              <a:avLst/>
            </a:prstGeom>
          </p:spPr>
        </p:pic>
      </p:grpSp>
      <p:grpSp>
        <p:nvGrpSpPr>
          <p:cNvPr id="83" name="Group 82">
            <a:extLst>
              <a:ext uri="{FF2B5EF4-FFF2-40B4-BE49-F238E27FC236}">
                <a16:creationId xmlns:a16="http://schemas.microsoft.com/office/drawing/2014/main" id="{6E32B5FD-BE8A-D7C7-BD5F-A49813DDE8D1}"/>
              </a:ext>
            </a:extLst>
          </p:cNvPr>
          <p:cNvGrpSpPr/>
          <p:nvPr/>
        </p:nvGrpSpPr>
        <p:grpSpPr>
          <a:xfrm>
            <a:off x="13244698" y="6900287"/>
            <a:ext cx="901715" cy="901715"/>
            <a:chOff x="13242189" y="6870654"/>
            <a:chExt cx="901715" cy="901715"/>
          </a:xfrm>
        </p:grpSpPr>
        <p:sp>
          <p:nvSpPr>
            <p:cNvPr id="84" name="Oval 83">
              <a:extLst>
                <a:ext uri="{FF2B5EF4-FFF2-40B4-BE49-F238E27FC236}">
                  <a16:creationId xmlns:a16="http://schemas.microsoft.com/office/drawing/2014/main" id="{8A8520D9-F87C-D956-2D17-3F1B2A20B006}"/>
                </a:ext>
              </a:extLst>
            </p:cNvPr>
            <p:cNvSpPr/>
            <p:nvPr/>
          </p:nvSpPr>
          <p:spPr>
            <a:xfrm>
              <a:off x="13242189" y="6870654"/>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3" name="Graphic 92">
              <a:extLst>
                <a:ext uri="{FF2B5EF4-FFF2-40B4-BE49-F238E27FC236}">
                  <a16:creationId xmlns:a16="http://schemas.microsoft.com/office/drawing/2014/main" id="{39432428-DF59-9958-5E10-33DCED067D22}"/>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3421536" y="7159413"/>
              <a:ext cx="543021" cy="283258"/>
            </a:xfrm>
            <a:prstGeom prst="rect">
              <a:avLst/>
            </a:prstGeom>
          </p:spPr>
        </p:pic>
      </p:grpSp>
      <p:grpSp>
        <p:nvGrpSpPr>
          <p:cNvPr id="94" name="Group 93">
            <a:extLst>
              <a:ext uri="{FF2B5EF4-FFF2-40B4-BE49-F238E27FC236}">
                <a16:creationId xmlns:a16="http://schemas.microsoft.com/office/drawing/2014/main" id="{CBEB53C6-0021-7FFB-546A-CF3E3A83C4BA}"/>
              </a:ext>
            </a:extLst>
          </p:cNvPr>
          <p:cNvGrpSpPr/>
          <p:nvPr/>
        </p:nvGrpSpPr>
        <p:grpSpPr>
          <a:xfrm>
            <a:off x="8163302" y="3565457"/>
            <a:ext cx="901715" cy="901715"/>
            <a:chOff x="8145108" y="3557089"/>
            <a:chExt cx="901715" cy="901715"/>
          </a:xfrm>
        </p:grpSpPr>
        <p:sp>
          <p:nvSpPr>
            <p:cNvPr id="95" name="Oval 94">
              <a:extLst>
                <a:ext uri="{FF2B5EF4-FFF2-40B4-BE49-F238E27FC236}">
                  <a16:creationId xmlns:a16="http://schemas.microsoft.com/office/drawing/2014/main" id="{C40C8620-545F-C312-CA68-CE0CE609D97C}"/>
                </a:ext>
              </a:extLst>
            </p:cNvPr>
            <p:cNvSpPr/>
            <p:nvPr/>
          </p:nvSpPr>
          <p:spPr>
            <a:xfrm>
              <a:off x="8145108" y="3557089"/>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6" name="Graphic 95">
              <a:extLst>
                <a:ext uri="{FF2B5EF4-FFF2-40B4-BE49-F238E27FC236}">
                  <a16:creationId xmlns:a16="http://schemas.microsoft.com/office/drawing/2014/main" id="{499701BF-8CFB-C623-3A17-88F2470B9AD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05734" y="3786763"/>
              <a:ext cx="556274" cy="476330"/>
            </a:xfrm>
            <a:prstGeom prst="rect">
              <a:avLst/>
            </a:prstGeom>
          </p:spPr>
        </p:pic>
      </p:grpSp>
      <p:grpSp>
        <p:nvGrpSpPr>
          <p:cNvPr id="98" name="Group 97">
            <a:extLst>
              <a:ext uri="{FF2B5EF4-FFF2-40B4-BE49-F238E27FC236}">
                <a16:creationId xmlns:a16="http://schemas.microsoft.com/office/drawing/2014/main" id="{7AA5FB13-1C6C-1D88-77C5-AC539C3EE977}"/>
              </a:ext>
            </a:extLst>
          </p:cNvPr>
          <p:cNvGrpSpPr/>
          <p:nvPr/>
        </p:nvGrpSpPr>
        <p:grpSpPr>
          <a:xfrm>
            <a:off x="8163302" y="6900287"/>
            <a:ext cx="901715" cy="901715"/>
            <a:chOff x="8049157" y="6841921"/>
            <a:chExt cx="901715" cy="901715"/>
          </a:xfrm>
        </p:grpSpPr>
        <p:sp>
          <p:nvSpPr>
            <p:cNvPr id="101" name="Oval 100">
              <a:extLst>
                <a:ext uri="{FF2B5EF4-FFF2-40B4-BE49-F238E27FC236}">
                  <a16:creationId xmlns:a16="http://schemas.microsoft.com/office/drawing/2014/main" id="{A93C6FE8-757A-77D5-6B63-3440EB69EFE4}"/>
                </a:ext>
              </a:extLst>
            </p:cNvPr>
            <p:cNvSpPr/>
            <p:nvPr/>
          </p:nvSpPr>
          <p:spPr>
            <a:xfrm>
              <a:off x="8049157" y="6841921"/>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 name="Graphic 101">
              <a:extLst>
                <a:ext uri="{FF2B5EF4-FFF2-40B4-BE49-F238E27FC236}">
                  <a16:creationId xmlns:a16="http://schemas.microsoft.com/office/drawing/2014/main" id="{8AFC174E-BA87-1E93-1288-EFB4BECB2FA0}"/>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8276011" y="7069429"/>
              <a:ext cx="448007" cy="446698"/>
            </a:xfrm>
            <a:prstGeom prst="rect">
              <a:avLst/>
            </a:prstGeom>
          </p:spPr>
        </p:pic>
      </p:grpSp>
      <p:grpSp>
        <p:nvGrpSpPr>
          <p:cNvPr id="122" name="Group 121">
            <a:extLst>
              <a:ext uri="{FF2B5EF4-FFF2-40B4-BE49-F238E27FC236}">
                <a16:creationId xmlns:a16="http://schemas.microsoft.com/office/drawing/2014/main" id="{16F932EC-8249-682A-8B8F-24E42E08986E}"/>
              </a:ext>
            </a:extLst>
          </p:cNvPr>
          <p:cNvGrpSpPr/>
          <p:nvPr/>
        </p:nvGrpSpPr>
        <p:grpSpPr>
          <a:xfrm>
            <a:off x="3081477" y="7785652"/>
            <a:ext cx="3971723" cy="432000"/>
            <a:chOff x="3047053" y="7785652"/>
            <a:chExt cx="3971723" cy="432000"/>
          </a:xfrm>
        </p:grpSpPr>
        <p:sp>
          <p:nvSpPr>
            <p:cNvPr id="18" name="Oval 17">
              <a:extLst>
                <a:ext uri="{FF2B5EF4-FFF2-40B4-BE49-F238E27FC236}">
                  <a16:creationId xmlns:a16="http://schemas.microsoft.com/office/drawing/2014/main" id="{09F9ADB4-BEE3-3ECD-F4ED-3C1BA466BCFF}"/>
                </a:ext>
              </a:extLst>
            </p:cNvPr>
            <p:cNvSpPr>
              <a:spLocks noChangeAspect="1"/>
            </p:cNvSpPr>
            <p:nvPr/>
          </p:nvSpPr>
          <p:spPr>
            <a:xfrm>
              <a:off x="3047053" y="7785652"/>
              <a:ext cx="432000" cy="432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3" name="Oval 102">
              <a:extLst>
                <a:ext uri="{FF2B5EF4-FFF2-40B4-BE49-F238E27FC236}">
                  <a16:creationId xmlns:a16="http://schemas.microsoft.com/office/drawing/2014/main" id="{06B71ED7-E8CD-D00B-80C4-FEFA21653280}"/>
                </a:ext>
              </a:extLst>
            </p:cNvPr>
            <p:cNvSpPr>
              <a:spLocks noChangeAspect="1"/>
            </p:cNvSpPr>
            <p:nvPr/>
          </p:nvSpPr>
          <p:spPr>
            <a:xfrm>
              <a:off x="3754998" y="7785652"/>
              <a:ext cx="432000" cy="432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5" name="Oval 104">
              <a:extLst>
                <a:ext uri="{FF2B5EF4-FFF2-40B4-BE49-F238E27FC236}">
                  <a16:creationId xmlns:a16="http://schemas.microsoft.com/office/drawing/2014/main" id="{277FDC47-6319-F2A3-C5C4-665EB7214468}"/>
                </a:ext>
              </a:extLst>
            </p:cNvPr>
            <p:cNvSpPr>
              <a:spLocks noChangeAspect="1"/>
            </p:cNvSpPr>
            <p:nvPr/>
          </p:nvSpPr>
          <p:spPr>
            <a:xfrm>
              <a:off x="4462943" y="7785652"/>
              <a:ext cx="432000" cy="432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8" name="Oval 107">
              <a:extLst>
                <a:ext uri="{FF2B5EF4-FFF2-40B4-BE49-F238E27FC236}">
                  <a16:creationId xmlns:a16="http://schemas.microsoft.com/office/drawing/2014/main" id="{2875F33C-C091-F244-AB83-D9E9884C6B59}"/>
                </a:ext>
              </a:extLst>
            </p:cNvPr>
            <p:cNvSpPr>
              <a:spLocks noChangeAspect="1"/>
            </p:cNvSpPr>
            <p:nvPr/>
          </p:nvSpPr>
          <p:spPr>
            <a:xfrm>
              <a:off x="5170888" y="7785652"/>
              <a:ext cx="432000" cy="432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1" name="Oval 110">
              <a:extLst>
                <a:ext uri="{FF2B5EF4-FFF2-40B4-BE49-F238E27FC236}">
                  <a16:creationId xmlns:a16="http://schemas.microsoft.com/office/drawing/2014/main" id="{A29F4A31-0C46-69CB-9F92-B3667C92B034}"/>
                </a:ext>
              </a:extLst>
            </p:cNvPr>
            <p:cNvSpPr>
              <a:spLocks noChangeAspect="1"/>
            </p:cNvSpPr>
            <p:nvPr/>
          </p:nvSpPr>
          <p:spPr>
            <a:xfrm>
              <a:off x="5878833" y="7785652"/>
              <a:ext cx="432000" cy="432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1" name="Oval 120">
              <a:extLst>
                <a:ext uri="{FF2B5EF4-FFF2-40B4-BE49-F238E27FC236}">
                  <a16:creationId xmlns:a16="http://schemas.microsoft.com/office/drawing/2014/main" id="{EC699C35-AC9C-B8E5-9930-689F923E1839}"/>
                </a:ext>
              </a:extLst>
            </p:cNvPr>
            <p:cNvSpPr>
              <a:spLocks noChangeAspect="1"/>
            </p:cNvSpPr>
            <p:nvPr/>
          </p:nvSpPr>
          <p:spPr>
            <a:xfrm>
              <a:off x="6586776" y="7785652"/>
              <a:ext cx="432000" cy="432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25" name="Oval 124">
            <a:extLst>
              <a:ext uri="{FF2B5EF4-FFF2-40B4-BE49-F238E27FC236}">
                <a16:creationId xmlns:a16="http://schemas.microsoft.com/office/drawing/2014/main" id="{D04502CC-9E97-64E8-4422-F836B1EE26CB}"/>
              </a:ext>
            </a:extLst>
          </p:cNvPr>
          <p:cNvSpPr>
            <a:spLocks noChangeAspect="1"/>
          </p:cNvSpPr>
          <p:nvPr/>
        </p:nvSpPr>
        <p:spPr>
          <a:xfrm>
            <a:off x="9897288" y="5016961"/>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6" name="Oval 125">
            <a:extLst>
              <a:ext uri="{FF2B5EF4-FFF2-40B4-BE49-F238E27FC236}">
                <a16:creationId xmlns:a16="http://schemas.microsoft.com/office/drawing/2014/main" id="{0FFE7434-0972-AAE8-2B31-01676176C529}"/>
              </a:ext>
            </a:extLst>
          </p:cNvPr>
          <p:cNvSpPr>
            <a:spLocks noChangeAspect="1"/>
          </p:cNvSpPr>
          <p:nvPr/>
        </p:nvSpPr>
        <p:spPr>
          <a:xfrm>
            <a:off x="10412136" y="5016961"/>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8" name="Oval 127">
            <a:extLst>
              <a:ext uri="{FF2B5EF4-FFF2-40B4-BE49-F238E27FC236}">
                <a16:creationId xmlns:a16="http://schemas.microsoft.com/office/drawing/2014/main" id="{1F88D896-2836-F0F4-2485-CE811A9A0DD0}"/>
              </a:ext>
            </a:extLst>
          </p:cNvPr>
          <p:cNvSpPr>
            <a:spLocks noChangeAspect="1"/>
          </p:cNvSpPr>
          <p:nvPr/>
        </p:nvSpPr>
        <p:spPr>
          <a:xfrm>
            <a:off x="14969985" y="5033853"/>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9" name="Oval 128">
            <a:extLst>
              <a:ext uri="{FF2B5EF4-FFF2-40B4-BE49-F238E27FC236}">
                <a16:creationId xmlns:a16="http://schemas.microsoft.com/office/drawing/2014/main" id="{E885008C-C312-D59A-24BD-38D25E76D1D0}"/>
              </a:ext>
            </a:extLst>
          </p:cNvPr>
          <p:cNvSpPr>
            <a:spLocks noChangeAspect="1"/>
          </p:cNvSpPr>
          <p:nvPr/>
        </p:nvSpPr>
        <p:spPr>
          <a:xfrm>
            <a:off x="15477409" y="5033853"/>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0" name="Oval 129">
            <a:extLst>
              <a:ext uri="{FF2B5EF4-FFF2-40B4-BE49-F238E27FC236}">
                <a16:creationId xmlns:a16="http://schemas.microsoft.com/office/drawing/2014/main" id="{27AF0D4E-8D37-7EC8-BF50-96A2E5B16E93}"/>
              </a:ext>
            </a:extLst>
          </p:cNvPr>
          <p:cNvSpPr>
            <a:spLocks noChangeAspect="1"/>
          </p:cNvSpPr>
          <p:nvPr/>
        </p:nvSpPr>
        <p:spPr>
          <a:xfrm>
            <a:off x="15984833" y="5033853"/>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2" name="Oval 131">
            <a:extLst>
              <a:ext uri="{FF2B5EF4-FFF2-40B4-BE49-F238E27FC236}">
                <a16:creationId xmlns:a16="http://schemas.microsoft.com/office/drawing/2014/main" id="{9ECF2032-0BB0-410F-F4B1-C125697F206E}"/>
              </a:ext>
            </a:extLst>
          </p:cNvPr>
          <p:cNvSpPr>
            <a:spLocks noChangeAspect="1"/>
          </p:cNvSpPr>
          <p:nvPr/>
        </p:nvSpPr>
        <p:spPr>
          <a:xfrm>
            <a:off x="9431322" y="8326629"/>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4" name="Oval 133">
            <a:extLst>
              <a:ext uri="{FF2B5EF4-FFF2-40B4-BE49-F238E27FC236}">
                <a16:creationId xmlns:a16="http://schemas.microsoft.com/office/drawing/2014/main" id="{99C72B7C-78AE-63BA-E2BC-A21E90BFCFD5}"/>
              </a:ext>
            </a:extLst>
          </p:cNvPr>
          <p:cNvSpPr>
            <a:spLocks noChangeAspect="1"/>
          </p:cNvSpPr>
          <p:nvPr/>
        </p:nvSpPr>
        <p:spPr>
          <a:xfrm>
            <a:off x="11487042" y="8326629"/>
            <a:ext cx="324000" cy="324000"/>
          </a:xfrm>
          <a:prstGeom prst="ellipse">
            <a:avLst/>
          </a:prstGeom>
          <a:gradFill flip="none" rotWithShape="1">
            <a:gsLst>
              <a:gs pos="0">
                <a:srgbClr val="2D858D"/>
              </a:gs>
              <a:gs pos="59000">
                <a:srgbClr val="2D858D"/>
              </a:gs>
              <a:gs pos="60000">
                <a:srgbClr val="2D858D">
                  <a:alpha val="0"/>
                </a:srgbClr>
              </a:gs>
              <a:gs pos="100000">
                <a:srgbClr val="2D858D">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6" name="Oval 135">
            <a:extLst>
              <a:ext uri="{FF2B5EF4-FFF2-40B4-BE49-F238E27FC236}">
                <a16:creationId xmlns:a16="http://schemas.microsoft.com/office/drawing/2014/main" id="{5F3A4AAF-1083-7CE6-C038-4017ABEAC93A}"/>
              </a:ext>
            </a:extLst>
          </p:cNvPr>
          <p:cNvSpPr>
            <a:spLocks noChangeAspect="1"/>
          </p:cNvSpPr>
          <p:nvPr/>
        </p:nvSpPr>
        <p:spPr>
          <a:xfrm>
            <a:off x="9945252" y="8326629"/>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8" name="Oval 137">
            <a:extLst>
              <a:ext uri="{FF2B5EF4-FFF2-40B4-BE49-F238E27FC236}">
                <a16:creationId xmlns:a16="http://schemas.microsoft.com/office/drawing/2014/main" id="{8F0142E4-549D-ACC2-8B2E-720A9688F7B3}"/>
              </a:ext>
            </a:extLst>
          </p:cNvPr>
          <p:cNvSpPr>
            <a:spLocks noChangeAspect="1"/>
          </p:cNvSpPr>
          <p:nvPr/>
        </p:nvSpPr>
        <p:spPr>
          <a:xfrm>
            <a:off x="10459182" y="8326629"/>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9" name="Oval 138">
            <a:extLst>
              <a:ext uri="{FF2B5EF4-FFF2-40B4-BE49-F238E27FC236}">
                <a16:creationId xmlns:a16="http://schemas.microsoft.com/office/drawing/2014/main" id="{5E18827F-CF6F-1DC0-B1AE-4A0BFE863A73}"/>
              </a:ext>
            </a:extLst>
          </p:cNvPr>
          <p:cNvSpPr>
            <a:spLocks noChangeAspect="1"/>
          </p:cNvSpPr>
          <p:nvPr/>
        </p:nvSpPr>
        <p:spPr>
          <a:xfrm>
            <a:off x="10973112" y="8326629"/>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1" name="Oval 140">
            <a:extLst>
              <a:ext uri="{FF2B5EF4-FFF2-40B4-BE49-F238E27FC236}">
                <a16:creationId xmlns:a16="http://schemas.microsoft.com/office/drawing/2014/main" id="{80F01FAE-B358-D90F-1C48-100C83E409F6}"/>
              </a:ext>
            </a:extLst>
          </p:cNvPr>
          <p:cNvSpPr>
            <a:spLocks noChangeAspect="1"/>
          </p:cNvSpPr>
          <p:nvPr/>
        </p:nvSpPr>
        <p:spPr>
          <a:xfrm>
            <a:off x="16007938" y="8283360"/>
            <a:ext cx="324000" cy="324000"/>
          </a:xfrm>
          <a:prstGeom prst="ellipse">
            <a:avLst/>
          </a:prstGeom>
          <a:gradFill flip="none" rotWithShape="1">
            <a:gsLst>
              <a:gs pos="0">
                <a:srgbClr val="2D858D"/>
              </a:gs>
              <a:gs pos="39000">
                <a:srgbClr val="2D858D"/>
              </a:gs>
              <a:gs pos="40000">
                <a:srgbClr val="2D858D">
                  <a:alpha val="0"/>
                </a:srgbClr>
              </a:gs>
              <a:gs pos="100000">
                <a:srgbClr val="2D858D">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3" name="Oval 142">
            <a:extLst>
              <a:ext uri="{FF2B5EF4-FFF2-40B4-BE49-F238E27FC236}">
                <a16:creationId xmlns:a16="http://schemas.microsoft.com/office/drawing/2014/main" id="{67A4EF7E-C674-7E2F-4C1F-EA51584C4FF0}"/>
              </a:ext>
            </a:extLst>
          </p:cNvPr>
          <p:cNvSpPr>
            <a:spLocks noChangeAspect="1"/>
          </p:cNvSpPr>
          <p:nvPr/>
        </p:nvSpPr>
        <p:spPr>
          <a:xfrm>
            <a:off x="14475261" y="8283360"/>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5" name="Oval 144">
            <a:extLst>
              <a:ext uri="{FF2B5EF4-FFF2-40B4-BE49-F238E27FC236}">
                <a16:creationId xmlns:a16="http://schemas.microsoft.com/office/drawing/2014/main" id="{AC2F62FB-B918-E3EC-78B4-31FEA14CB969}"/>
              </a:ext>
            </a:extLst>
          </p:cNvPr>
          <p:cNvSpPr>
            <a:spLocks noChangeAspect="1"/>
          </p:cNvSpPr>
          <p:nvPr/>
        </p:nvSpPr>
        <p:spPr>
          <a:xfrm>
            <a:off x="14986153" y="8283360"/>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6" name="Oval 145">
            <a:extLst>
              <a:ext uri="{FF2B5EF4-FFF2-40B4-BE49-F238E27FC236}">
                <a16:creationId xmlns:a16="http://schemas.microsoft.com/office/drawing/2014/main" id="{E760168A-58E1-0296-B54C-CCCF38C08A15}"/>
              </a:ext>
            </a:extLst>
          </p:cNvPr>
          <p:cNvSpPr>
            <a:spLocks noChangeAspect="1"/>
          </p:cNvSpPr>
          <p:nvPr/>
        </p:nvSpPr>
        <p:spPr>
          <a:xfrm>
            <a:off x="15497045" y="8283357"/>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419523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446E0-825E-70FA-F920-60EFA85757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423719-BC84-06D1-A187-D37E3E6DB01A}"/>
              </a:ext>
            </a:extLst>
          </p:cNvPr>
          <p:cNvSpPr>
            <a:spLocks noGrp="1"/>
          </p:cNvSpPr>
          <p:nvPr>
            <p:ph type="title"/>
          </p:nvPr>
        </p:nvSpPr>
        <p:spPr/>
        <p:txBody>
          <a:bodyPr/>
          <a:lstStyle/>
          <a:p>
            <a:r>
              <a:rPr lang="en-AU"/>
              <a:t>Descendants: overview</a:t>
            </a:r>
          </a:p>
        </p:txBody>
      </p:sp>
      <p:sp>
        <p:nvSpPr>
          <p:cNvPr id="4" name="Text Placeholder 2">
            <a:extLst>
              <a:ext uri="{FF2B5EF4-FFF2-40B4-BE49-F238E27FC236}">
                <a16:creationId xmlns:a16="http://schemas.microsoft.com/office/drawing/2014/main" id="{D3A1F19C-1484-9617-5CAF-C279FA8167C2}"/>
              </a:ext>
            </a:extLst>
          </p:cNvPr>
          <p:cNvSpPr>
            <a:spLocks noGrp="1"/>
          </p:cNvSpPr>
          <p:nvPr>
            <p:ph type="body" sz="quarter" idx="11"/>
          </p:nvPr>
        </p:nvSpPr>
        <p:spPr/>
        <p:txBody>
          <a:bodyPr>
            <a:normAutofit lnSpcReduction="10000"/>
          </a:bodyPr>
          <a:lstStyle/>
          <a:p>
            <a:pPr marL="457200" indent="-457200">
              <a:buFont typeface="Arial" panose="020B0604020202020204" pitchFamily="34" charset="0"/>
              <a:buChar char="•"/>
            </a:pPr>
            <a:r>
              <a:rPr lang="en-AU" sz="2800"/>
              <a:t>Most outcomes point towards higher need among descendants compared with Indigenous people who were not descendants</a:t>
            </a:r>
          </a:p>
          <a:p>
            <a:pPr marL="457200" indent="-457200">
              <a:buFont typeface="Arial" panose="020B0604020202020204" pitchFamily="34" charset="0"/>
              <a:buChar char="•"/>
            </a:pPr>
            <a:endParaRPr lang="en-AU" sz="2800" b="1"/>
          </a:p>
          <a:p>
            <a:pPr lvl="3" indent="0">
              <a:buNone/>
            </a:pPr>
            <a:r>
              <a:rPr lang="en-AU" sz="2800" b="1">
                <a:latin typeface="Open Sans" panose="020B0606030504020204" pitchFamily="34" charset="0"/>
                <a:ea typeface="Open Sans" panose="020B0606030504020204" pitchFamily="34" charset="0"/>
                <a:cs typeface="Open Sans" panose="020B0606030504020204" pitchFamily="34" charset="0"/>
              </a:rPr>
              <a:t>Physical health &amp; care needs</a:t>
            </a:r>
          </a:p>
          <a:p>
            <a:pPr marL="2057400" lvl="3" indent="-457200"/>
            <a:r>
              <a:rPr lang="en-AU" sz="2800" b="1">
                <a:latin typeface="Open Sans" panose="020B0606030504020204" pitchFamily="34" charset="0"/>
                <a:ea typeface="Open Sans" panose="020B0606030504020204" pitchFamily="34" charset="0"/>
                <a:cs typeface="Open Sans" panose="020B0606030504020204" pitchFamily="34" charset="0"/>
              </a:rPr>
              <a:t>12 of 16 </a:t>
            </a:r>
            <a:r>
              <a:rPr lang="en-AU" sz="2800">
                <a:latin typeface="Open Sans" panose="020B0606030504020204" pitchFamily="34" charset="0"/>
                <a:ea typeface="Open Sans" panose="020B0606030504020204" pitchFamily="34" charset="0"/>
                <a:cs typeface="Open Sans" panose="020B0606030504020204" pitchFamily="34" charset="0"/>
              </a:rPr>
              <a:t>outcomes pointed towards higher need</a:t>
            </a:r>
          </a:p>
          <a:p>
            <a:pPr marL="2057400" lvl="3" indent="-457200"/>
            <a:endParaRPr lang="en-AU" sz="2800" b="1">
              <a:latin typeface="Open Sans" panose="020B0606030504020204" pitchFamily="34" charset="0"/>
              <a:ea typeface="Open Sans" panose="020B0606030504020204" pitchFamily="34" charset="0"/>
              <a:cs typeface="Open Sans" panose="020B0606030504020204" pitchFamily="34" charset="0"/>
            </a:endParaRPr>
          </a:p>
          <a:p>
            <a:pPr lvl="3" indent="0">
              <a:buNone/>
            </a:pPr>
            <a:r>
              <a:rPr lang="en-AU" sz="2800" b="1">
                <a:latin typeface="Open Sans" panose="020B0606030504020204" pitchFamily="34" charset="0"/>
                <a:ea typeface="Open Sans" panose="020B0606030504020204" pitchFamily="34" charset="0"/>
                <a:cs typeface="Open Sans" panose="020B0606030504020204" pitchFamily="34" charset="0"/>
              </a:rPr>
              <a:t>Social &amp; emotional wellbeing</a:t>
            </a:r>
          </a:p>
          <a:p>
            <a:pPr marL="2057400" lvl="3" indent="-457200"/>
            <a:r>
              <a:rPr lang="en-AU" sz="2800" b="1">
                <a:latin typeface="Open Sans" panose="020B0606030504020204" pitchFamily="34" charset="0"/>
                <a:ea typeface="Open Sans" panose="020B0606030504020204" pitchFamily="34" charset="0"/>
                <a:cs typeface="Open Sans" panose="020B0606030504020204" pitchFamily="34" charset="0"/>
              </a:rPr>
              <a:t>6 of 6 </a:t>
            </a:r>
            <a:r>
              <a:rPr lang="en-AU" sz="2800">
                <a:latin typeface="Open Sans" panose="020B0606030504020204" pitchFamily="34" charset="0"/>
                <a:ea typeface="Open Sans" panose="020B0606030504020204" pitchFamily="34" charset="0"/>
                <a:cs typeface="Open Sans" panose="020B0606030504020204" pitchFamily="34" charset="0"/>
              </a:rPr>
              <a:t>outcomes pointed towards higher need</a:t>
            </a:r>
          </a:p>
          <a:p>
            <a:pPr marL="2057400" lvl="3" indent="-457200"/>
            <a:endParaRPr lang="en-AU" sz="2800" b="1">
              <a:latin typeface="Open Sans" panose="020B0606030504020204" pitchFamily="34" charset="0"/>
              <a:ea typeface="Open Sans" panose="020B0606030504020204" pitchFamily="34" charset="0"/>
              <a:cs typeface="Open Sans" panose="020B0606030504020204" pitchFamily="34" charset="0"/>
            </a:endParaRPr>
          </a:p>
          <a:p>
            <a:pPr lvl="3" indent="0">
              <a:buNone/>
            </a:pPr>
            <a:r>
              <a:rPr lang="en-AU" sz="2800" b="1">
                <a:latin typeface="Open Sans" panose="020B0606030504020204" pitchFamily="34" charset="0"/>
                <a:ea typeface="Open Sans" panose="020B0606030504020204" pitchFamily="34" charset="0"/>
                <a:cs typeface="Open Sans" panose="020B0606030504020204" pitchFamily="34" charset="0"/>
              </a:rPr>
              <a:t>Health risk factors</a:t>
            </a:r>
          </a:p>
          <a:p>
            <a:pPr marL="2057400" lvl="3" indent="-457200"/>
            <a:r>
              <a:rPr lang="en-AU" sz="2800" b="1">
                <a:latin typeface="Open Sans" panose="020B0606030504020204" pitchFamily="34" charset="0"/>
                <a:ea typeface="Open Sans" panose="020B0606030504020204" pitchFamily="34" charset="0"/>
                <a:cs typeface="Open Sans" panose="020B0606030504020204" pitchFamily="34" charset="0"/>
              </a:rPr>
              <a:t>4 of 5 </a:t>
            </a:r>
            <a:r>
              <a:rPr lang="en-AU" sz="2800">
                <a:latin typeface="Open Sans" panose="020B0606030504020204" pitchFamily="34" charset="0"/>
                <a:ea typeface="Open Sans" panose="020B0606030504020204" pitchFamily="34" charset="0"/>
                <a:cs typeface="Open Sans" panose="020B0606030504020204" pitchFamily="34" charset="0"/>
              </a:rPr>
              <a:t>outcomes pointed towards higher need</a:t>
            </a:r>
          </a:p>
          <a:p>
            <a:pPr marL="2057400" lvl="3" indent="-457200"/>
            <a:endParaRPr lang="en-AU" sz="2800" b="1">
              <a:latin typeface="Open Sans" panose="020B0606030504020204" pitchFamily="34" charset="0"/>
              <a:ea typeface="Open Sans" panose="020B0606030504020204" pitchFamily="34" charset="0"/>
              <a:cs typeface="Open Sans" panose="020B0606030504020204" pitchFamily="34" charset="0"/>
            </a:endParaRPr>
          </a:p>
          <a:p>
            <a:pPr lvl="3" indent="0">
              <a:buNone/>
            </a:pPr>
            <a:r>
              <a:rPr lang="en-AU" sz="2800" b="1">
                <a:latin typeface="Open Sans" panose="020B0606030504020204" pitchFamily="34" charset="0"/>
                <a:ea typeface="Open Sans" panose="020B0606030504020204" pitchFamily="34" charset="0"/>
                <a:cs typeface="Open Sans" panose="020B0606030504020204" pitchFamily="34" charset="0"/>
              </a:rPr>
              <a:t>Socioeconomic factors</a:t>
            </a:r>
          </a:p>
          <a:p>
            <a:pPr marL="2057400" lvl="3" indent="-457200"/>
            <a:r>
              <a:rPr lang="en-AU" sz="2800" b="1">
                <a:latin typeface="Open Sans" panose="020B0606030504020204" pitchFamily="34" charset="0"/>
                <a:ea typeface="Open Sans" panose="020B0606030504020204" pitchFamily="34" charset="0"/>
                <a:cs typeface="Open Sans" panose="020B0606030504020204" pitchFamily="34" charset="0"/>
              </a:rPr>
              <a:t>2 of 11 </a:t>
            </a:r>
            <a:r>
              <a:rPr lang="en-AU" sz="2800">
                <a:latin typeface="Open Sans" panose="020B0606030504020204" pitchFamily="34" charset="0"/>
                <a:ea typeface="Open Sans" panose="020B0606030504020204" pitchFamily="34" charset="0"/>
                <a:cs typeface="Open Sans" panose="020B0606030504020204" pitchFamily="34" charset="0"/>
              </a:rPr>
              <a:t>outcomes pointed towards higher need</a:t>
            </a:r>
          </a:p>
          <a:p>
            <a:pPr marL="457200" indent="-457200">
              <a:buFont typeface="Arial" panose="020B0604020202020204" pitchFamily="34" charset="0"/>
              <a:buChar char="•"/>
            </a:pPr>
            <a:endParaRPr lang="en-AU" sz="2800" b="1"/>
          </a:p>
          <a:p>
            <a:pPr marL="457200" indent="-457200">
              <a:buFont typeface="Arial" panose="020B0604020202020204" pitchFamily="34" charset="0"/>
              <a:buChar char="•"/>
            </a:pPr>
            <a:r>
              <a:rPr lang="en-AU" sz="2800"/>
              <a:t>Differences were even larger when descendants were compared with the non-Indigenous population</a:t>
            </a:r>
          </a:p>
        </p:txBody>
      </p:sp>
      <p:grpSp>
        <p:nvGrpSpPr>
          <p:cNvPr id="3" name="Group 2">
            <a:extLst>
              <a:ext uri="{FF2B5EF4-FFF2-40B4-BE49-F238E27FC236}">
                <a16:creationId xmlns:a16="http://schemas.microsoft.com/office/drawing/2014/main" id="{5E5E91EC-9700-7E0A-D875-CB1873D9A8B7}"/>
              </a:ext>
            </a:extLst>
          </p:cNvPr>
          <p:cNvGrpSpPr/>
          <p:nvPr/>
        </p:nvGrpSpPr>
        <p:grpSpPr>
          <a:xfrm>
            <a:off x="3015610" y="4711580"/>
            <a:ext cx="901715" cy="901715"/>
            <a:chOff x="8145108" y="3557089"/>
            <a:chExt cx="901715" cy="901715"/>
          </a:xfrm>
        </p:grpSpPr>
        <p:sp>
          <p:nvSpPr>
            <p:cNvPr id="17" name="Oval 16">
              <a:extLst>
                <a:ext uri="{FF2B5EF4-FFF2-40B4-BE49-F238E27FC236}">
                  <a16:creationId xmlns:a16="http://schemas.microsoft.com/office/drawing/2014/main" id="{CCED6791-3147-7925-2223-D0DA535C41AB}"/>
                </a:ext>
              </a:extLst>
            </p:cNvPr>
            <p:cNvSpPr/>
            <p:nvPr/>
          </p:nvSpPr>
          <p:spPr>
            <a:xfrm>
              <a:off x="8145108" y="3557089"/>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8" name="Graphic 17">
              <a:extLst>
                <a:ext uri="{FF2B5EF4-FFF2-40B4-BE49-F238E27FC236}">
                  <a16:creationId xmlns:a16="http://schemas.microsoft.com/office/drawing/2014/main" id="{6FE848F9-AD11-A127-C6DF-EA94CE2A8B0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05734" y="3786763"/>
              <a:ext cx="556274" cy="476330"/>
            </a:xfrm>
            <a:prstGeom prst="rect">
              <a:avLst/>
            </a:prstGeom>
          </p:spPr>
        </p:pic>
      </p:grpSp>
      <p:grpSp>
        <p:nvGrpSpPr>
          <p:cNvPr id="19" name="Group 18">
            <a:extLst>
              <a:ext uri="{FF2B5EF4-FFF2-40B4-BE49-F238E27FC236}">
                <a16:creationId xmlns:a16="http://schemas.microsoft.com/office/drawing/2014/main" id="{419669F8-1C83-722C-1833-4CD36E7B8803}"/>
              </a:ext>
            </a:extLst>
          </p:cNvPr>
          <p:cNvGrpSpPr/>
          <p:nvPr/>
        </p:nvGrpSpPr>
        <p:grpSpPr>
          <a:xfrm>
            <a:off x="3015610" y="7154631"/>
            <a:ext cx="901715" cy="901715"/>
            <a:chOff x="8145108" y="3557089"/>
            <a:chExt cx="901715" cy="901715"/>
          </a:xfrm>
        </p:grpSpPr>
        <p:sp>
          <p:nvSpPr>
            <p:cNvPr id="20" name="Oval 19">
              <a:extLst>
                <a:ext uri="{FF2B5EF4-FFF2-40B4-BE49-F238E27FC236}">
                  <a16:creationId xmlns:a16="http://schemas.microsoft.com/office/drawing/2014/main" id="{6349E2E0-DF0C-129F-D891-53367453A873}"/>
                </a:ext>
              </a:extLst>
            </p:cNvPr>
            <p:cNvSpPr/>
            <p:nvPr/>
          </p:nvSpPr>
          <p:spPr>
            <a:xfrm>
              <a:off x="8145108" y="3557089"/>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1" name="Graphic 20">
              <a:extLst>
                <a:ext uri="{FF2B5EF4-FFF2-40B4-BE49-F238E27FC236}">
                  <a16:creationId xmlns:a16="http://schemas.microsoft.com/office/drawing/2014/main" id="{651C2D3E-C50F-8C19-FC00-D2B2C8A22FD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358394" y="3769781"/>
              <a:ext cx="475142" cy="476330"/>
            </a:xfrm>
            <a:prstGeom prst="rect">
              <a:avLst/>
            </a:prstGeom>
          </p:spPr>
        </p:pic>
      </p:grpSp>
      <p:grpSp>
        <p:nvGrpSpPr>
          <p:cNvPr id="22" name="Group 21">
            <a:extLst>
              <a:ext uri="{FF2B5EF4-FFF2-40B4-BE49-F238E27FC236}">
                <a16:creationId xmlns:a16="http://schemas.microsoft.com/office/drawing/2014/main" id="{FF0CEF88-7355-F9C5-334B-70CC9E870C20}"/>
              </a:ext>
            </a:extLst>
          </p:cNvPr>
          <p:cNvGrpSpPr/>
          <p:nvPr/>
        </p:nvGrpSpPr>
        <p:grpSpPr>
          <a:xfrm>
            <a:off x="3015610" y="5933106"/>
            <a:ext cx="901715" cy="901715"/>
            <a:chOff x="13242189" y="6870654"/>
            <a:chExt cx="901715" cy="901715"/>
          </a:xfrm>
        </p:grpSpPr>
        <p:sp>
          <p:nvSpPr>
            <p:cNvPr id="23" name="Oval 22">
              <a:extLst>
                <a:ext uri="{FF2B5EF4-FFF2-40B4-BE49-F238E27FC236}">
                  <a16:creationId xmlns:a16="http://schemas.microsoft.com/office/drawing/2014/main" id="{21789B56-F4D5-52D6-BD8E-5EC1A2BF198B}"/>
                </a:ext>
              </a:extLst>
            </p:cNvPr>
            <p:cNvSpPr/>
            <p:nvPr/>
          </p:nvSpPr>
          <p:spPr>
            <a:xfrm>
              <a:off x="13242189" y="6870654"/>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4" name="Graphic 23">
              <a:extLst>
                <a:ext uri="{FF2B5EF4-FFF2-40B4-BE49-F238E27FC236}">
                  <a16:creationId xmlns:a16="http://schemas.microsoft.com/office/drawing/2014/main" id="{249BD986-510C-FE11-E41B-36FF214F74E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3447935" y="7033511"/>
              <a:ext cx="451312" cy="576000"/>
            </a:xfrm>
            <a:prstGeom prst="rect">
              <a:avLst/>
            </a:prstGeom>
          </p:spPr>
        </p:pic>
      </p:grpSp>
      <p:grpSp>
        <p:nvGrpSpPr>
          <p:cNvPr id="25" name="Group 24">
            <a:extLst>
              <a:ext uri="{FF2B5EF4-FFF2-40B4-BE49-F238E27FC236}">
                <a16:creationId xmlns:a16="http://schemas.microsoft.com/office/drawing/2014/main" id="{9C4C5046-0CC4-BB30-26B1-4D2401AB289A}"/>
              </a:ext>
            </a:extLst>
          </p:cNvPr>
          <p:cNvGrpSpPr/>
          <p:nvPr/>
        </p:nvGrpSpPr>
        <p:grpSpPr>
          <a:xfrm>
            <a:off x="3015610" y="3490054"/>
            <a:ext cx="901715" cy="901715"/>
            <a:chOff x="13242189" y="6870654"/>
            <a:chExt cx="901715" cy="901715"/>
          </a:xfrm>
        </p:grpSpPr>
        <p:sp>
          <p:nvSpPr>
            <p:cNvPr id="26" name="Oval 25">
              <a:extLst>
                <a:ext uri="{FF2B5EF4-FFF2-40B4-BE49-F238E27FC236}">
                  <a16:creationId xmlns:a16="http://schemas.microsoft.com/office/drawing/2014/main" id="{7769FA05-7580-1A3D-9467-84AF0C75B737}"/>
                </a:ext>
              </a:extLst>
            </p:cNvPr>
            <p:cNvSpPr/>
            <p:nvPr/>
          </p:nvSpPr>
          <p:spPr>
            <a:xfrm>
              <a:off x="13242189" y="6870654"/>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7" name="Graphic 26">
              <a:extLst>
                <a:ext uri="{FF2B5EF4-FFF2-40B4-BE49-F238E27FC236}">
                  <a16:creationId xmlns:a16="http://schemas.microsoft.com/office/drawing/2014/main" id="{3BCF0B07-45B6-FDBF-A324-6F59DCE4AAF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3421907" y="7108421"/>
              <a:ext cx="542278" cy="504000"/>
            </a:xfrm>
            <a:prstGeom prst="rect">
              <a:avLst/>
            </a:prstGeom>
          </p:spPr>
        </p:pic>
      </p:grpSp>
    </p:spTree>
    <p:extLst>
      <p:ext uri="{BB962C8B-B14F-4D97-AF65-F5344CB8AC3E}">
        <p14:creationId xmlns:p14="http://schemas.microsoft.com/office/powerpoint/2010/main" val="333126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76AF3-69B2-904C-B62D-C19961094687}"/>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D898595-AEDA-A857-5190-D8CD90E84579}"/>
              </a:ext>
            </a:extLst>
          </p:cNvPr>
          <p:cNvSpPr/>
          <p:nvPr/>
        </p:nvSpPr>
        <p:spPr>
          <a:xfrm>
            <a:off x="2520048" y="1923715"/>
            <a:ext cx="15388404" cy="995174"/>
          </a:xfrm>
          <a:prstGeom prst="roundRect">
            <a:avLst>
              <a:gd name="adj" fmla="val 4521"/>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1E06569A-4144-9DCB-152A-4D83B4C3DDCA}"/>
              </a:ext>
            </a:extLst>
          </p:cNvPr>
          <p:cNvSpPr>
            <a:spLocks noGrp="1"/>
          </p:cNvSpPr>
          <p:nvPr>
            <p:ph type="title"/>
          </p:nvPr>
        </p:nvSpPr>
        <p:spPr>
          <a:xfrm>
            <a:off x="2474729" y="458282"/>
            <a:ext cx="16803871" cy="583493"/>
          </a:xfrm>
        </p:spPr>
        <p:txBody>
          <a:bodyPr/>
          <a:lstStyle/>
          <a:p>
            <a:r>
              <a:rPr lang="en-AU"/>
              <a:t>Descendants: compared with Indigenous non-descendants</a:t>
            </a:r>
          </a:p>
        </p:txBody>
      </p:sp>
      <p:sp>
        <p:nvSpPr>
          <p:cNvPr id="6" name="Text Placeholder 2">
            <a:extLst>
              <a:ext uri="{FF2B5EF4-FFF2-40B4-BE49-F238E27FC236}">
                <a16:creationId xmlns:a16="http://schemas.microsoft.com/office/drawing/2014/main" id="{4C2E315B-B002-717C-36E9-54BE7DE37D82}"/>
              </a:ext>
            </a:extLst>
          </p:cNvPr>
          <p:cNvSpPr>
            <a:spLocks noGrp="1"/>
          </p:cNvSpPr>
          <p:nvPr>
            <p:ph type="body" sz="quarter" idx="11"/>
          </p:nvPr>
        </p:nvSpPr>
        <p:spPr>
          <a:xfrm>
            <a:off x="3542400" y="2048561"/>
            <a:ext cx="12790195" cy="745483"/>
          </a:xfrm>
        </p:spPr>
        <p:txBody>
          <a:bodyPr anchor="ctr">
            <a:normAutofit/>
          </a:bodyPr>
          <a:lstStyle/>
          <a:p>
            <a:pPr>
              <a:lnSpc>
                <a:spcPts val="1800"/>
              </a:lnSpc>
            </a:pPr>
            <a:r>
              <a:rPr lang="en-AU" b="1"/>
              <a:t>Compared with other Indigenous Australians aged 18 and over who were not descendants</a:t>
            </a:r>
          </a:p>
          <a:p>
            <a:pPr>
              <a:lnSpc>
                <a:spcPts val="1800"/>
              </a:lnSpc>
            </a:pPr>
            <a:r>
              <a:rPr lang="en-AU"/>
              <a:t>Descendants were more likely to report:</a:t>
            </a:r>
          </a:p>
        </p:txBody>
      </p:sp>
      <p:sp>
        <p:nvSpPr>
          <p:cNvPr id="34" name="Text Placeholder 2">
            <a:extLst>
              <a:ext uri="{FF2B5EF4-FFF2-40B4-BE49-F238E27FC236}">
                <a16:creationId xmlns:a16="http://schemas.microsoft.com/office/drawing/2014/main" id="{BF41A505-B7F9-C440-6CDE-D43063FCD21F}"/>
              </a:ext>
            </a:extLst>
          </p:cNvPr>
          <p:cNvSpPr txBox="1">
            <a:spLocks/>
          </p:cNvSpPr>
          <p:nvPr/>
        </p:nvSpPr>
        <p:spPr>
          <a:xfrm>
            <a:off x="2510696" y="10176466"/>
            <a:ext cx="16141700" cy="62350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500"/>
              </a:lnSpc>
            </a:pPr>
            <a:r>
              <a:rPr lang="en-AU" sz="1800"/>
              <a:t>Rate ratios (×) show how many times more likely descendants were to report these outcomes.</a:t>
            </a:r>
            <a:br>
              <a:rPr lang="en-AU" sz="1800"/>
            </a:br>
            <a:r>
              <a:rPr lang="en-AU" sz="1800"/>
              <a:t>Comparisons adjusted for age, sex and remoteness.</a:t>
            </a:r>
          </a:p>
        </p:txBody>
      </p:sp>
      <p:pic>
        <p:nvPicPr>
          <p:cNvPr id="51" name="Graphic 50">
            <a:extLst>
              <a:ext uri="{FF2B5EF4-FFF2-40B4-BE49-F238E27FC236}">
                <a16:creationId xmlns:a16="http://schemas.microsoft.com/office/drawing/2014/main" id="{7CCAAE37-7517-3E4D-A108-A0CEDB9F9A9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71519" y="2133035"/>
            <a:ext cx="665219" cy="560684"/>
          </a:xfrm>
          <a:prstGeom prst="rect">
            <a:avLst/>
          </a:prstGeom>
        </p:spPr>
      </p:pic>
      <p:sp>
        <p:nvSpPr>
          <p:cNvPr id="65" name="Rectangle: Rounded Corners 64">
            <a:extLst>
              <a:ext uri="{FF2B5EF4-FFF2-40B4-BE49-F238E27FC236}">
                <a16:creationId xmlns:a16="http://schemas.microsoft.com/office/drawing/2014/main" id="{F59AE676-CE8F-3A9C-443A-904820C77285}"/>
              </a:ext>
            </a:extLst>
          </p:cNvPr>
          <p:cNvSpPr/>
          <p:nvPr/>
        </p:nvSpPr>
        <p:spPr>
          <a:xfrm>
            <a:off x="12940326" y="3221354"/>
            <a:ext cx="4885200" cy="3052800"/>
          </a:xfrm>
          <a:prstGeom prst="roundRect">
            <a:avLst>
              <a:gd name="adj" fmla="val 4521"/>
            </a:avLst>
          </a:prstGeom>
          <a:solidFill>
            <a:srgbClr val="F3EBF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6" name="Rectangle: Rounded Corners 65">
            <a:extLst>
              <a:ext uri="{FF2B5EF4-FFF2-40B4-BE49-F238E27FC236}">
                <a16:creationId xmlns:a16="http://schemas.microsoft.com/office/drawing/2014/main" id="{8B4B2507-F85E-EEB5-F1AD-230270173D99}"/>
              </a:ext>
            </a:extLst>
          </p:cNvPr>
          <p:cNvSpPr/>
          <p:nvPr/>
        </p:nvSpPr>
        <p:spPr>
          <a:xfrm>
            <a:off x="2634488" y="3252029"/>
            <a:ext cx="4865701" cy="6286006"/>
          </a:xfrm>
          <a:prstGeom prst="roundRect">
            <a:avLst>
              <a:gd name="adj" fmla="val 4521"/>
            </a:avLst>
          </a:prstGeom>
          <a:solidFill>
            <a:srgbClr val="4B2C7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7" name="Rectangle: Rounded Corners 66">
            <a:extLst>
              <a:ext uri="{FF2B5EF4-FFF2-40B4-BE49-F238E27FC236}">
                <a16:creationId xmlns:a16="http://schemas.microsoft.com/office/drawing/2014/main" id="{CE669ADC-F7C7-5803-EC80-2D3D8C888A0B}"/>
              </a:ext>
            </a:extLst>
          </p:cNvPr>
          <p:cNvSpPr/>
          <p:nvPr/>
        </p:nvSpPr>
        <p:spPr>
          <a:xfrm>
            <a:off x="2954796" y="4575421"/>
            <a:ext cx="4846086" cy="2393682"/>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9600" b="1">
                <a:solidFill>
                  <a:schemeClr val="bg1"/>
                </a:solidFill>
                <a:latin typeface="Open Sans" panose="020B0606030504020204" pitchFamily="34" charset="0"/>
                <a:ea typeface="Open Sans" panose="020B0606030504020204" pitchFamily="34" charset="0"/>
                <a:cs typeface="Open Sans" panose="020B0606030504020204" pitchFamily="34" charset="0"/>
              </a:rPr>
              <a:t>1.9×</a:t>
            </a:r>
          </a:p>
        </p:txBody>
      </p:sp>
      <p:grpSp>
        <p:nvGrpSpPr>
          <p:cNvPr id="68" name="Group 67">
            <a:extLst>
              <a:ext uri="{FF2B5EF4-FFF2-40B4-BE49-F238E27FC236}">
                <a16:creationId xmlns:a16="http://schemas.microsoft.com/office/drawing/2014/main" id="{51D127E2-F5D6-ECC3-7140-7CE5680D69C4}"/>
              </a:ext>
            </a:extLst>
          </p:cNvPr>
          <p:cNvGrpSpPr/>
          <p:nvPr/>
        </p:nvGrpSpPr>
        <p:grpSpPr>
          <a:xfrm>
            <a:off x="3047053" y="7714083"/>
            <a:ext cx="1419237" cy="583852"/>
            <a:chOff x="2852503" y="7714083"/>
            <a:chExt cx="1419237" cy="583852"/>
          </a:xfrm>
        </p:grpSpPr>
        <p:sp>
          <p:nvSpPr>
            <p:cNvPr id="69" name="Oval 68">
              <a:extLst>
                <a:ext uri="{FF2B5EF4-FFF2-40B4-BE49-F238E27FC236}">
                  <a16:creationId xmlns:a16="http://schemas.microsoft.com/office/drawing/2014/main" id="{FF2861D1-95E4-CADA-FE4D-F2AE90388296}"/>
                </a:ext>
              </a:extLst>
            </p:cNvPr>
            <p:cNvSpPr/>
            <p:nvPr/>
          </p:nvSpPr>
          <p:spPr>
            <a:xfrm>
              <a:off x="2852503" y="7714083"/>
              <a:ext cx="583852" cy="5838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1" name="Oval 70">
              <a:extLst>
                <a:ext uri="{FF2B5EF4-FFF2-40B4-BE49-F238E27FC236}">
                  <a16:creationId xmlns:a16="http://schemas.microsoft.com/office/drawing/2014/main" id="{F599547A-BF9E-8D4E-C0F0-86F8BDABA4B8}"/>
                </a:ext>
              </a:extLst>
            </p:cNvPr>
            <p:cNvSpPr/>
            <p:nvPr/>
          </p:nvSpPr>
          <p:spPr>
            <a:xfrm>
              <a:off x="3687888" y="7714083"/>
              <a:ext cx="583852" cy="583852"/>
            </a:xfrm>
            <a:prstGeom prst="ellipse">
              <a:avLst/>
            </a:prstGeom>
            <a:gradFill flip="none" rotWithShape="1">
              <a:gsLst>
                <a:gs pos="0">
                  <a:schemeClr val="bg1"/>
                </a:gs>
                <a:gs pos="89000">
                  <a:schemeClr val="bg1"/>
                </a:gs>
                <a:gs pos="90000">
                  <a:schemeClr val="bg1">
                    <a:alpha val="0"/>
                  </a:schemeClr>
                </a:gs>
                <a:gs pos="100000">
                  <a:schemeClr val="bg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72" name="Rectangle: Rounded Corners 71">
            <a:extLst>
              <a:ext uri="{FF2B5EF4-FFF2-40B4-BE49-F238E27FC236}">
                <a16:creationId xmlns:a16="http://schemas.microsoft.com/office/drawing/2014/main" id="{99ECE5F2-C15D-5646-B76F-958B8E8A3910}"/>
              </a:ext>
            </a:extLst>
          </p:cNvPr>
          <p:cNvSpPr/>
          <p:nvPr/>
        </p:nvSpPr>
        <p:spPr>
          <a:xfrm>
            <a:off x="7779639" y="3221354"/>
            <a:ext cx="4884350" cy="3051047"/>
          </a:xfrm>
          <a:prstGeom prst="roundRect">
            <a:avLst>
              <a:gd name="adj" fmla="val 4521"/>
            </a:avLst>
          </a:prstGeom>
          <a:solidFill>
            <a:srgbClr val="F3EBF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3" name="Rectangle: Rounded Corners 72">
            <a:extLst>
              <a:ext uri="{FF2B5EF4-FFF2-40B4-BE49-F238E27FC236}">
                <a16:creationId xmlns:a16="http://schemas.microsoft.com/office/drawing/2014/main" id="{0412877E-FF78-082F-17E1-213BEF94F6E4}"/>
              </a:ext>
            </a:extLst>
          </p:cNvPr>
          <p:cNvSpPr/>
          <p:nvPr/>
        </p:nvSpPr>
        <p:spPr>
          <a:xfrm>
            <a:off x="9314816" y="3569553"/>
            <a:ext cx="3127726" cy="1578087"/>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1.3×</a:t>
            </a:r>
            <a:b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ever diagnosed with a mental health condition</a:t>
            </a:r>
          </a:p>
        </p:txBody>
      </p:sp>
      <p:grpSp>
        <p:nvGrpSpPr>
          <p:cNvPr id="74" name="Group 73">
            <a:extLst>
              <a:ext uri="{FF2B5EF4-FFF2-40B4-BE49-F238E27FC236}">
                <a16:creationId xmlns:a16="http://schemas.microsoft.com/office/drawing/2014/main" id="{422BF98D-B29E-D0F7-F83E-CB76BC390202}"/>
              </a:ext>
            </a:extLst>
          </p:cNvPr>
          <p:cNvGrpSpPr/>
          <p:nvPr/>
        </p:nvGrpSpPr>
        <p:grpSpPr>
          <a:xfrm>
            <a:off x="8162603" y="4793057"/>
            <a:ext cx="903112" cy="359228"/>
            <a:chOff x="8135652" y="4793057"/>
            <a:chExt cx="903112" cy="359228"/>
          </a:xfrm>
        </p:grpSpPr>
        <p:sp>
          <p:nvSpPr>
            <p:cNvPr id="75" name="Oval 74">
              <a:extLst>
                <a:ext uri="{FF2B5EF4-FFF2-40B4-BE49-F238E27FC236}">
                  <a16:creationId xmlns:a16="http://schemas.microsoft.com/office/drawing/2014/main" id="{7B326BB5-CD0B-136B-41F4-0F5EF8B204C5}"/>
                </a:ext>
              </a:extLst>
            </p:cNvPr>
            <p:cNvSpPr/>
            <p:nvPr/>
          </p:nvSpPr>
          <p:spPr>
            <a:xfrm>
              <a:off x="8135652" y="4793057"/>
              <a:ext cx="359228" cy="359228"/>
            </a:xfrm>
            <a:prstGeom prst="ellipse">
              <a:avLst/>
            </a:prstGeom>
            <a:solidFill>
              <a:srgbClr val="5C2C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6" name="Oval 75">
              <a:extLst>
                <a:ext uri="{FF2B5EF4-FFF2-40B4-BE49-F238E27FC236}">
                  <a16:creationId xmlns:a16="http://schemas.microsoft.com/office/drawing/2014/main" id="{8C261812-8823-27BA-5C10-26247F526B06}"/>
                </a:ext>
              </a:extLst>
            </p:cNvPr>
            <p:cNvSpPr/>
            <p:nvPr/>
          </p:nvSpPr>
          <p:spPr>
            <a:xfrm>
              <a:off x="8679536" y="4793057"/>
              <a:ext cx="359228" cy="359228"/>
            </a:xfrm>
            <a:prstGeom prst="ellipse">
              <a:avLst/>
            </a:prstGeom>
            <a:gradFill flip="none" rotWithShape="1">
              <a:gsLst>
                <a:gs pos="0">
                  <a:srgbClr val="5C2C84"/>
                </a:gs>
                <a:gs pos="29000">
                  <a:srgbClr val="5C2C84"/>
                </a:gs>
                <a:gs pos="30000">
                  <a:srgbClr val="5C2C84">
                    <a:alpha val="0"/>
                  </a:srgbClr>
                </a:gs>
                <a:gs pos="100000">
                  <a:srgbClr val="5C2C84">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77" name="Rectangle: Rounded Corners 76">
            <a:extLst>
              <a:ext uri="{FF2B5EF4-FFF2-40B4-BE49-F238E27FC236}">
                <a16:creationId xmlns:a16="http://schemas.microsoft.com/office/drawing/2014/main" id="{764F3B0F-9A73-3C6D-13BF-EA2BBF3B3C33}"/>
              </a:ext>
            </a:extLst>
          </p:cNvPr>
          <p:cNvSpPr/>
          <p:nvPr/>
        </p:nvSpPr>
        <p:spPr>
          <a:xfrm>
            <a:off x="12940326" y="6544361"/>
            <a:ext cx="4885200" cy="3052800"/>
          </a:xfrm>
          <a:prstGeom prst="roundRect">
            <a:avLst>
              <a:gd name="adj" fmla="val 4521"/>
            </a:avLst>
          </a:prstGeom>
          <a:solidFill>
            <a:srgbClr val="F3EBF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8" name="Rectangle: Rounded Corners 77">
            <a:extLst>
              <a:ext uri="{FF2B5EF4-FFF2-40B4-BE49-F238E27FC236}">
                <a16:creationId xmlns:a16="http://schemas.microsoft.com/office/drawing/2014/main" id="{517E9DA4-E845-4559-DF88-33D8174D8E1F}"/>
              </a:ext>
            </a:extLst>
          </p:cNvPr>
          <p:cNvSpPr/>
          <p:nvPr/>
        </p:nvSpPr>
        <p:spPr>
          <a:xfrm>
            <a:off x="14334262" y="6508803"/>
            <a:ext cx="3217686" cy="2320558"/>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1.2×</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had days without money for basic living expenses</a:t>
            </a:r>
          </a:p>
        </p:txBody>
      </p:sp>
      <p:grpSp>
        <p:nvGrpSpPr>
          <p:cNvPr id="79" name="Group 78">
            <a:extLst>
              <a:ext uri="{FF2B5EF4-FFF2-40B4-BE49-F238E27FC236}">
                <a16:creationId xmlns:a16="http://schemas.microsoft.com/office/drawing/2014/main" id="{AD97E265-051F-1F42-AA5D-5DF9CDE26F33}"/>
              </a:ext>
            </a:extLst>
          </p:cNvPr>
          <p:cNvGrpSpPr/>
          <p:nvPr/>
        </p:nvGrpSpPr>
        <p:grpSpPr>
          <a:xfrm>
            <a:off x="13243999" y="8136880"/>
            <a:ext cx="903112" cy="359228"/>
            <a:chOff x="13256484" y="8061637"/>
            <a:chExt cx="903112" cy="359228"/>
          </a:xfrm>
        </p:grpSpPr>
        <p:sp>
          <p:nvSpPr>
            <p:cNvPr id="80" name="Oval 79">
              <a:extLst>
                <a:ext uri="{FF2B5EF4-FFF2-40B4-BE49-F238E27FC236}">
                  <a16:creationId xmlns:a16="http://schemas.microsoft.com/office/drawing/2014/main" id="{21542937-C859-EA9C-85B8-4DF21362EB12}"/>
                </a:ext>
              </a:extLst>
            </p:cNvPr>
            <p:cNvSpPr/>
            <p:nvPr/>
          </p:nvSpPr>
          <p:spPr>
            <a:xfrm>
              <a:off x="13256484" y="8061637"/>
              <a:ext cx="359228" cy="359228"/>
            </a:xfrm>
            <a:prstGeom prst="ellipse">
              <a:avLst/>
            </a:prstGeom>
            <a:solidFill>
              <a:srgbClr val="5C2C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1" name="Oval 80">
              <a:extLst>
                <a:ext uri="{FF2B5EF4-FFF2-40B4-BE49-F238E27FC236}">
                  <a16:creationId xmlns:a16="http://schemas.microsoft.com/office/drawing/2014/main" id="{DC0CDBE3-B4A5-CD66-AFA6-86979047C6F3}"/>
                </a:ext>
              </a:extLst>
            </p:cNvPr>
            <p:cNvSpPr/>
            <p:nvPr/>
          </p:nvSpPr>
          <p:spPr>
            <a:xfrm>
              <a:off x="13800368" y="8061637"/>
              <a:ext cx="359228" cy="359228"/>
            </a:xfrm>
            <a:prstGeom prst="ellipse">
              <a:avLst/>
            </a:prstGeom>
            <a:gradFill flip="none" rotWithShape="1">
              <a:gsLst>
                <a:gs pos="0">
                  <a:srgbClr val="5C2C84"/>
                </a:gs>
                <a:gs pos="79000">
                  <a:srgbClr val="5C2C84"/>
                </a:gs>
                <a:gs pos="80000">
                  <a:srgbClr val="5C2C84">
                    <a:alpha val="0"/>
                  </a:srgbClr>
                </a:gs>
                <a:gs pos="100000">
                  <a:srgbClr val="5C2C84">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82" name="Rectangle: Rounded Corners 81">
            <a:extLst>
              <a:ext uri="{FF2B5EF4-FFF2-40B4-BE49-F238E27FC236}">
                <a16:creationId xmlns:a16="http://schemas.microsoft.com/office/drawing/2014/main" id="{775B319D-D00B-2522-BAAD-03E724F69CBE}"/>
              </a:ext>
            </a:extLst>
          </p:cNvPr>
          <p:cNvSpPr/>
          <p:nvPr/>
        </p:nvSpPr>
        <p:spPr>
          <a:xfrm>
            <a:off x="7779639" y="6544361"/>
            <a:ext cx="4885200" cy="3051047"/>
          </a:xfrm>
          <a:prstGeom prst="roundRect">
            <a:avLst>
              <a:gd name="adj" fmla="val 4521"/>
            </a:avLst>
          </a:prstGeom>
          <a:solidFill>
            <a:srgbClr val="F3EBF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3" name="Rectangle: Rounded Corners 82">
            <a:extLst>
              <a:ext uri="{FF2B5EF4-FFF2-40B4-BE49-F238E27FC236}">
                <a16:creationId xmlns:a16="http://schemas.microsoft.com/office/drawing/2014/main" id="{5792A7F7-D515-B2CD-4D94-A79750755584}"/>
              </a:ext>
            </a:extLst>
          </p:cNvPr>
          <p:cNvSpPr/>
          <p:nvPr/>
        </p:nvSpPr>
        <p:spPr>
          <a:xfrm>
            <a:off x="9314816" y="6585230"/>
            <a:ext cx="3306810" cy="216770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1.5×</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had problem(s) accessing government services</a:t>
            </a:r>
          </a:p>
        </p:txBody>
      </p:sp>
      <p:grpSp>
        <p:nvGrpSpPr>
          <p:cNvPr id="84" name="Group 83">
            <a:extLst>
              <a:ext uri="{FF2B5EF4-FFF2-40B4-BE49-F238E27FC236}">
                <a16:creationId xmlns:a16="http://schemas.microsoft.com/office/drawing/2014/main" id="{2B2156D5-71E8-234D-4058-1BC4AA74E11C}"/>
              </a:ext>
            </a:extLst>
          </p:cNvPr>
          <p:cNvGrpSpPr/>
          <p:nvPr/>
        </p:nvGrpSpPr>
        <p:grpSpPr>
          <a:xfrm>
            <a:off x="8162603" y="8136880"/>
            <a:ext cx="903112" cy="359228"/>
            <a:chOff x="8131306" y="8136880"/>
            <a:chExt cx="903112" cy="359228"/>
          </a:xfrm>
        </p:grpSpPr>
        <p:sp>
          <p:nvSpPr>
            <p:cNvPr id="85" name="Oval 84">
              <a:extLst>
                <a:ext uri="{FF2B5EF4-FFF2-40B4-BE49-F238E27FC236}">
                  <a16:creationId xmlns:a16="http://schemas.microsoft.com/office/drawing/2014/main" id="{FA5CB2D4-6AFF-F2CB-8CD6-F805B5FB84BE}"/>
                </a:ext>
              </a:extLst>
            </p:cNvPr>
            <p:cNvSpPr/>
            <p:nvPr/>
          </p:nvSpPr>
          <p:spPr>
            <a:xfrm>
              <a:off x="8131306" y="8136880"/>
              <a:ext cx="359228" cy="359228"/>
            </a:xfrm>
            <a:prstGeom prst="ellipse">
              <a:avLst/>
            </a:prstGeom>
            <a:solidFill>
              <a:srgbClr val="5C2C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6" name="Oval 85">
              <a:extLst>
                <a:ext uri="{FF2B5EF4-FFF2-40B4-BE49-F238E27FC236}">
                  <a16:creationId xmlns:a16="http://schemas.microsoft.com/office/drawing/2014/main" id="{D8EA3DF1-FA5D-AD22-9B54-8A570EF4ACDA}"/>
                </a:ext>
              </a:extLst>
            </p:cNvPr>
            <p:cNvSpPr/>
            <p:nvPr/>
          </p:nvSpPr>
          <p:spPr>
            <a:xfrm>
              <a:off x="8675190" y="8136880"/>
              <a:ext cx="359228" cy="359228"/>
            </a:xfrm>
            <a:prstGeom prst="ellipse">
              <a:avLst/>
            </a:prstGeom>
            <a:gradFill flip="none" rotWithShape="1">
              <a:gsLst>
                <a:gs pos="0">
                  <a:srgbClr val="5C2C84"/>
                </a:gs>
                <a:gs pos="49000">
                  <a:srgbClr val="5C2C84"/>
                </a:gs>
                <a:gs pos="50000">
                  <a:srgbClr val="5C2C84">
                    <a:alpha val="0"/>
                  </a:srgbClr>
                </a:gs>
                <a:gs pos="100000">
                  <a:srgbClr val="5C2C84">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87" name="Rectangle: Rounded Corners 86">
            <a:extLst>
              <a:ext uri="{FF2B5EF4-FFF2-40B4-BE49-F238E27FC236}">
                <a16:creationId xmlns:a16="http://schemas.microsoft.com/office/drawing/2014/main" id="{5927CA29-69EA-5C7D-4B4A-C5EFAB82A80E}"/>
              </a:ext>
            </a:extLst>
          </p:cNvPr>
          <p:cNvSpPr/>
          <p:nvPr/>
        </p:nvSpPr>
        <p:spPr>
          <a:xfrm>
            <a:off x="14334262" y="3221354"/>
            <a:ext cx="3127726" cy="1908933"/>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1.4×</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ear or hearing problems</a:t>
            </a:r>
          </a:p>
        </p:txBody>
      </p:sp>
      <p:grpSp>
        <p:nvGrpSpPr>
          <p:cNvPr id="88" name="Group 87">
            <a:extLst>
              <a:ext uri="{FF2B5EF4-FFF2-40B4-BE49-F238E27FC236}">
                <a16:creationId xmlns:a16="http://schemas.microsoft.com/office/drawing/2014/main" id="{F6B7AF72-B5F8-944B-0786-DF239BF2DE09}"/>
              </a:ext>
            </a:extLst>
          </p:cNvPr>
          <p:cNvGrpSpPr/>
          <p:nvPr/>
        </p:nvGrpSpPr>
        <p:grpSpPr>
          <a:xfrm>
            <a:off x="13243999" y="4793057"/>
            <a:ext cx="903112" cy="359228"/>
            <a:chOff x="13276045" y="4706260"/>
            <a:chExt cx="903112" cy="359228"/>
          </a:xfrm>
        </p:grpSpPr>
        <p:sp>
          <p:nvSpPr>
            <p:cNvPr id="89" name="Oval 88">
              <a:extLst>
                <a:ext uri="{FF2B5EF4-FFF2-40B4-BE49-F238E27FC236}">
                  <a16:creationId xmlns:a16="http://schemas.microsoft.com/office/drawing/2014/main" id="{A8C75FFC-914F-6D68-1D80-DC01BF88FF87}"/>
                </a:ext>
              </a:extLst>
            </p:cNvPr>
            <p:cNvSpPr/>
            <p:nvPr/>
          </p:nvSpPr>
          <p:spPr>
            <a:xfrm>
              <a:off x="13276045" y="4706260"/>
              <a:ext cx="359228" cy="359228"/>
            </a:xfrm>
            <a:prstGeom prst="ellipse">
              <a:avLst/>
            </a:prstGeom>
            <a:solidFill>
              <a:srgbClr val="5C2C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0" name="Oval 89">
              <a:extLst>
                <a:ext uri="{FF2B5EF4-FFF2-40B4-BE49-F238E27FC236}">
                  <a16:creationId xmlns:a16="http://schemas.microsoft.com/office/drawing/2014/main" id="{C3B862C3-16FA-1215-7228-11A4C9EE90A8}"/>
                </a:ext>
              </a:extLst>
            </p:cNvPr>
            <p:cNvSpPr/>
            <p:nvPr/>
          </p:nvSpPr>
          <p:spPr>
            <a:xfrm>
              <a:off x="13819929" y="4706260"/>
              <a:ext cx="359228" cy="359228"/>
            </a:xfrm>
            <a:prstGeom prst="ellipse">
              <a:avLst/>
            </a:prstGeom>
            <a:gradFill flip="none" rotWithShape="1">
              <a:gsLst>
                <a:gs pos="0">
                  <a:srgbClr val="5C2C84"/>
                </a:gs>
                <a:gs pos="39000">
                  <a:srgbClr val="5C2C84"/>
                </a:gs>
                <a:gs pos="40000">
                  <a:srgbClr val="5C2C84">
                    <a:alpha val="0"/>
                  </a:srgbClr>
                </a:gs>
                <a:gs pos="100000">
                  <a:srgbClr val="5C2C84">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91" name="Rectangle: Rounded Corners 90">
            <a:extLst>
              <a:ext uri="{FF2B5EF4-FFF2-40B4-BE49-F238E27FC236}">
                <a16:creationId xmlns:a16="http://schemas.microsoft.com/office/drawing/2014/main" id="{9AAC28DB-C84C-24D6-E73D-742F9F67A2A0}"/>
              </a:ext>
            </a:extLst>
          </p:cNvPr>
          <p:cNvSpPr/>
          <p:nvPr/>
        </p:nvSpPr>
        <p:spPr>
          <a:xfrm>
            <a:off x="9354149" y="4224553"/>
            <a:ext cx="3127726" cy="1225908"/>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3" name="Straight Connector 92">
            <a:extLst>
              <a:ext uri="{FF2B5EF4-FFF2-40B4-BE49-F238E27FC236}">
                <a16:creationId xmlns:a16="http://schemas.microsoft.com/office/drawing/2014/main" id="{DF449436-C4A1-7AF0-1B9B-4F2E50534994}"/>
              </a:ext>
            </a:extLst>
          </p:cNvPr>
          <p:cNvCxnSpPr>
            <a:cxnSpLocks/>
          </p:cNvCxnSpPr>
          <p:nvPr/>
        </p:nvCxnSpPr>
        <p:spPr>
          <a:xfrm>
            <a:off x="3020300" y="8739692"/>
            <a:ext cx="4094077" cy="0"/>
          </a:xfrm>
          <a:prstGeom prst="line">
            <a:avLst/>
          </a:prstGeom>
          <a:ln w="28575">
            <a:solidFill>
              <a:srgbClr val="F3EBF9"/>
            </a:solidFill>
          </a:ln>
        </p:spPr>
        <p:style>
          <a:lnRef idx="1">
            <a:schemeClr val="accent1"/>
          </a:lnRef>
          <a:fillRef idx="0">
            <a:schemeClr val="accent1"/>
          </a:fillRef>
          <a:effectRef idx="0">
            <a:schemeClr val="accent1"/>
          </a:effectRef>
          <a:fontRef idx="minor">
            <a:schemeClr val="tx1"/>
          </a:fontRef>
        </p:style>
      </p:cxnSp>
      <p:sp>
        <p:nvSpPr>
          <p:cNvPr id="94" name="Rectangle: Rounded Corners 93">
            <a:extLst>
              <a:ext uri="{FF2B5EF4-FFF2-40B4-BE49-F238E27FC236}">
                <a16:creationId xmlns:a16="http://schemas.microsoft.com/office/drawing/2014/main" id="{A2F7F7D6-1E89-81F3-B529-B250736399BB}"/>
              </a:ext>
            </a:extLst>
          </p:cNvPr>
          <p:cNvSpPr/>
          <p:nvPr/>
        </p:nvSpPr>
        <p:spPr>
          <a:xfrm>
            <a:off x="2898316" y="8953699"/>
            <a:ext cx="4338044" cy="31205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F3EBF9"/>
                </a:solidFill>
                <a:latin typeface="Open Sans Semibold" panose="020B0706030804020204" pitchFamily="34" charset="0"/>
                <a:ea typeface="Open Sans Semibold" panose="020B0706030804020204" pitchFamily="34" charset="0"/>
                <a:cs typeface="Open Sans Semibold" panose="020B0706030804020204" pitchFamily="34" charset="0"/>
              </a:rPr>
              <a:t>PHYSICAL HEALTH &amp; CARE NEEDS</a:t>
            </a:r>
          </a:p>
        </p:txBody>
      </p:sp>
      <p:sp>
        <p:nvSpPr>
          <p:cNvPr id="96" name="Oval 95">
            <a:extLst>
              <a:ext uri="{FF2B5EF4-FFF2-40B4-BE49-F238E27FC236}">
                <a16:creationId xmlns:a16="http://schemas.microsoft.com/office/drawing/2014/main" id="{4E635DF5-7455-73A4-CB99-74BDB6023CB5}"/>
              </a:ext>
            </a:extLst>
          </p:cNvPr>
          <p:cNvSpPr/>
          <p:nvPr/>
        </p:nvSpPr>
        <p:spPr>
          <a:xfrm>
            <a:off x="3116037" y="3744486"/>
            <a:ext cx="1225908" cy="1225908"/>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8" name="Rectangle: Rounded Corners 97">
            <a:extLst>
              <a:ext uri="{FF2B5EF4-FFF2-40B4-BE49-F238E27FC236}">
                <a16:creationId xmlns:a16="http://schemas.microsoft.com/office/drawing/2014/main" id="{CFCD9CB7-9A8E-46C5-ACE6-A2C5E5F3D2D7}"/>
              </a:ext>
            </a:extLst>
          </p:cNvPr>
          <p:cNvSpPr/>
          <p:nvPr/>
        </p:nvSpPr>
        <p:spPr>
          <a:xfrm>
            <a:off x="8052792" y="5791596"/>
            <a:ext cx="4338044" cy="238439"/>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5C2C84"/>
                </a:solidFill>
                <a:latin typeface="Open Sans Semibold" panose="020B0706030804020204" pitchFamily="34" charset="0"/>
                <a:ea typeface="Open Sans Semibold" panose="020B0706030804020204" pitchFamily="34" charset="0"/>
                <a:cs typeface="Open Sans Semibold" panose="020B0706030804020204" pitchFamily="34" charset="0"/>
              </a:rPr>
              <a:t>SOCIAL &amp; EMOTIONAL WELLBEING</a:t>
            </a:r>
          </a:p>
        </p:txBody>
      </p:sp>
      <p:cxnSp>
        <p:nvCxnSpPr>
          <p:cNvPr id="99" name="Straight Connector 98">
            <a:extLst>
              <a:ext uri="{FF2B5EF4-FFF2-40B4-BE49-F238E27FC236}">
                <a16:creationId xmlns:a16="http://schemas.microsoft.com/office/drawing/2014/main" id="{13B28334-2035-280F-9708-981E65ADC450}"/>
              </a:ext>
            </a:extLst>
          </p:cNvPr>
          <p:cNvCxnSpPr>
            <a:cxnSpLocks/>
          </p:cNvCxnSpPr>
          <p:nvPr/>
        </p:nvCxnSpPr>
        <p:spPr>
          <a:xfrm>
            <a:off x="8115814" y="5548752"/>
            <a:ext cx="4212000" cy="0"/>
          </a:xfrm>
          <a:prstGeom prst="line">
            <a:avLst/>
          </a:prstGeom>
          <a:ln w="28575">
            <a:solidFill>
              <a:srgbClr val="5C2C84"/>
            </a:solidFill>
          </a:ln>
        </p:spPr>
        <p:style>
          <a:lnRef idx="1">
            <a:schemeClr val="accent1"/>
          </a:lnRef>
          <a:fillRef idx="0">
            <a:schemeClr val="accent1"/>
          </a:fillRef>
          <a:effectRef idx="0">
            <a:schemeClr val="accent1"/>
          </a:effectRef>
          <a:fontRef idx="minor">
            <a:schemeClr val="tx1"/>
          </a:fontRef>
        </p:style>
      </p:cxnSp>
      <p:sp>
        <p:nvSpPr>
          <p:cNvPr id="100" name="Rectangle: Rounded Corners 99">
            <a:extLst>
              <a:ext uri="{FF2B5EF4-FFF2-40B4-BE49-F238E27FC236}">
                <a16:creationId xmlns:a16="http://schemas.microsoft.com/office/drawing/2014/main" id="{D9B6E2C7-81F6-35B3-E5D6-ADD54306F17A}"/>
              </a:ext>
            </a:extLst>
          </p:cNvPr>
          <p:cNvSpPr/>
          <p:nvPr/>
        </p:nvSpPr>
        <p:spPr>
          <a:xfrm>
            <a:off x="8053217" y="9062046"/>
            <a:ext cx="4338044" cy="389011"/>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5C2C84"/>
                </a:solidFill>
                <a:latin typeface="Open Sans Semibold" panose="020B0706030804020204" pitchFamily="34" charset="0"/>
                <a:ea typeface="Open Sans Semibold" panose="020B0706030804020204" pitchFamily="34" charset="0"/>
                <a:cs typeface="Open Sans Semibold" panose="020B0706030804020204" pitchFamily="34" charset="0"/>
              </a:rPr>
              <a:t>SOCIAL &amp; EMOTIONAL WELLBEING</a:t>
            </a:r>
          </a:p>
        </p:txBody>
      </p:sp>
      <p:cxnSp>
        <p:nvCxnSpPr>
          <p:cNvPr id="101" name="Straight Connector 100">
            <a:extLst>
              <a:ext uri="{FF2B5EF4-FFF2-40B4-BE49-F238E27FC236}">
                <a16:creationId xmlns:a16="http://schemas.microsoft.com/office/drawing/2014/main" id="{76871AF3-CBFD-BE27-3F0D-4962A89CE86F}"/>
              </a:ext>
            </a:extLst>
          </p:cNvPr>
          <p:cNvCxnSpPr>
            <a:cxnSpLocks/>
          </p:cNvCxnSpPr>
          <p:nvPr/>
        </p:nvCxnSpPr>
        <p:spPr>
          <a:xfrm>
            <a:off x="8116239" y="8894264"/>
            <a:ext cx="4212000" cy="0"/>
          </a:xfrm>
          <a:prstGeom prst="line">
            <a:avLst/>
          </a:prstGeom>
          <a:ln w="28575">
            <a:solidFill>
              <a:srgbClr val="5C2C84"/>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DC237555-F280-5951-2850-78F4FB42F78C}"/>
              </a:ext>
            </a:extLst>
          </p:cNvPr>
          <p:cNvCxnSpPr>
            <a:cxnSpLocks/>
          </p:cNvCxnSpPr>
          <p:nvPr/>
        </p:nvCxnSpPr>
        <p:spPr>
          <a:xfrm>
            <a:off x="13276926" y="5548752"/>
            <a:ext cx="4212000" cy="0"/>
          </a:xfrm>
          <a:prstGeom prst="line">
            <a:avLst/>
          </a:prstGeom>
          <a:ln w="28575">
            <a:solidFill>
              <a:srgbClr val="4B2C78"/>
            </a:solidFill>
          </a:ln>
        </p:spPr>
        <p:style>
          <a:lnRef idx="1">
            <a:schemeClr val="accent1"/>
          </a:lnRef>
          <a:fillRef idx="0">
            <a:schemeClr val="accent1"/>
          </a:fillRef>
          <a:effectRef idx="0">
            <a:schemeClr val="accent1"/>
          </a:effectRef>
          <a:fontRef idx="minor">
            <a:schemeClr val="tx1"/>
          </a:fontRef>
        </p:style>
      </p:cxnSp>
      <p:sp>
        <p:nvSpPr>
          <p:cNvPr id="103" name="Rectangle: Rounded Corners 102">
            <a:extLst>
              <a:ext uri="{FF2B5EF4-FFF2-40B4-BE49-F238E27FC236}">
                <a16:creationId xmlns:a16="http://schemas.microsoft.com/office/drawing/2014/main" id="{B4E8A37B-5F8B-5EFB-2B41-987D86EF5043}"/>
              </a:ext>
            </a:extLst>
          </p:cNvPr>
          <p:cNvSpPr/>
          <p:nvPr/>
        </p:nvSpPr>
        <p:spPr>
          <a:xfrm>
            <a:off x="13213904" y="5709594"/>
            <a:ext cx="4338044" cy="402443"/>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5C2C84"/>
                </a:solidFill>
                <a:latin typeface="Open Sans Semibold" panose="020B0706030804020204" pitchFamily="34" charset="0"/>
                <a:ea typeface="Open Sans Semibold" panose="020B0706030804020204" pitchFamily="34" charset="0"/>
                <a:cs typeface="Open Sans Semibold" panose="020B0706030804020204" pitchFamily="34" charset="0"/>
              </a:rPr>
              <a:t>PHYSICAL HEALTH &amp; CARE NEEDS</a:t>
            </a:r>
          </a:p>
        </p:txBody>
      </p:sp>
      <p:cxnSp>
        <p:nvCxnSpPr>
          <p:cNvPr id="104" name="Straight Connector 103">
            <a:extLst>
              <a:ext uri="{FF2B5EF4-FFF2-40B4-BE49-F238E27FC236}">
                <a16:creationId xmlns:a16="http://schemas.microsoft.com/office/drawing/2014/main" id="{A6050897-5FAA-AF11-F25E-9D6B3E26AD28}"/>
              </a:ext>
            </a:extLst>
          </p:cNvPr>
          <p:cNvCxnSpPr>
            <a:cxnSpLocks/>
          </p:cNvCxnSpPr>
          <p:nvPr/>
        </p:nvCxnSpPr>
        <p:spPr>
          <a:xfrm>
            <a:off x="13276926" y="8894264"/>
            <a:ext cx="4212000" cy="0"/>
          </a:xfrm>
          <a:prstGeom prst="line">
            <a:avLst/>
          </a:prstGeom>
          <a:ln w="28575">
            <a:solidFill>
              <a:srgbClr val="4B2C78"/>
            </a:solidFill>
          </a:ln>
        </p:spPr>
        <p:style>
          <a:lnRef idx="1">
            <a:schemeClr val="accent1"/>
          </a:lnRef>
          <a:fillRef idx="0">
            <a:schemeClr val="accent1"/>
          </a:fillRef>
          <a:effectRef idx="0">
            <a:schemeClr val="accent1"/>
          </a:effectRef>
          <a:fontRef idx="minor">
            <a:schemeClr val="tx1"/>
          </a:fontRef>
        </p:style>
      </p:cxnSp>
      <p:sp>
        <p:nvSpPr>
          <p:cNvPr id="105" name="Rectangle: Rounded Corners 104">
            <a:extLst>
              <a:ext uri="{FF2B5EF4-FFF2-40B4-BE49-F238E27FC236}">
                <a16:creationId xmlns:a16="http://schemas.microsoft.com/office/drawing/2014/main" id="{22661123-7CC6-BE7E-2015-DAA86F9C13A4}"/>
              </a:ext>
            </a:extLst>
          </p:cNvPr>
          <p:cNvSpPr/>
          <p:nvPr/>
        </p:nvSpPr>
        <p:spPr>
          <a:xfrm>
            <a:off x="13213904" y="9043514"/>
            <a:ext cx="4338044" cy="42607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5C2C84"/>
                </a:solidFill>
                <a:latin typeface="Open Sans Semibold" panose="020B0706030804020204" pitchFamily="34" charset="0"/>
                <a:ea typeface="Open Sans Semibold" panose="020B0706030804020204" pitchFamily="34" charset="0"/>
                <a:cs typeface="Open Sans Semibold" panose="020B0706030804020204" pitchFamily="34" charset="0"/>
              </a:rPr>
              <a:t>SOCIOECONOMIC FACTORS</a:t>
            </a:r>
          </a:p>
        </p:txBody>
      </p:sp>
      <p:grpSp>
        <p:nvGrpSpPr>
          <p:cNvPr id="106" name="Group 105">
            <a:extLst>
              <a:ext uri="{FF2B5EF4-FFF2-40B4-BE49-F238E27FC236}">
                <a16:creationId xmlns:a16="http://schemas.microsoft.com/office/drawing/2014/main" id="{BB4A0C35-3686-0DCC-1D78-B14C9158EE28}"/>
              </a:ext>
            </a:extLst>
          </p:cNvPr>
          <p:cNvGrpSpPr/>
          <p:nvPr/>
        </p:nvGrpSpPr>
        <p:grpSpPr>
          <a:xfrm>
            <a:off x="13244698" y="3565457"/>
            <a:ext cx="901715" cy="901715"/>
            <a:chOff x="13226280" y="3501957"/>
            <a:chExt cx="901715" cy="901715"/>
          </a:xfrm>
        </p:grpSpPr>
        <p:sp>
          <p:nvSpPr>
            <p:cNvPr id="107" name="Oval 106">
              <a:extLst>
                <a:ext uri="{FF2B5EF4-FFF2-40B4-BE49-F238E27FC236}">
                  <a16:creationId xmlns:a16="http://schemas.microsoft.com/office/drawing/2014/main" id="{9B53B2F7-B535-2823-030F-CB090E31C749}"/>
                </a:ext>
              </a:extLst>
            </p:cNvPr>
            <p:cNvSpPr/>
            <p:nvPr/>
          </p:nvSpPr>
          <p:spPr>
            <a:xfrm>
              <a:off x="13226280" y="3501957"/>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8" name="Graphic 107">
              <a:extLst>
                <a:ext uri="{FF2B5EF4-FFF2-40B4-BE49-F238E27FC236}">
                  <a16:creationId xmlns:a16="http://schemas.microsoft.com/office/drawing/2014/main" id="{ED15D68A-2C90-CE37-7D78-FC52838EB3C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3519407" y="3668192"/>
              <a:ext cx="361899" cy="576000"/>
            </a:xfrm>
            <a:prstGeom prst="rect">
              <a:avLst/>
            </a:prstGeom>
          </p:spPr>
        </p:pic>
      </p:grpSp>
      <p:grpSp>
        <p:nvGrpSpPr>
          <p:cNvPr id="109" name="Group 108">
            <a:extLst>
              <a:ext uri="{FF2B5EF4-FFF2-40B4-BE49-F238E27FC236}">
                <a16:creationId xmlns:a16="http://schemas.microsoft.com/office/drawing/2014/main" id="{69E5C866-114C-6191-070C-AF056DDEEA54}"/>
              </a:ext>
            </a:extLst>
          </p:cNvPr>
          <p:cNvGrpSpPr/>
          <p:nvPr/>
        </p:nvGrpSpPr>
        <p:grpSpPr>
          <a:xfrm>
            <a:off x="13244698" y="6900287"/>
            <a:ext cx="901715" cy="901715"/>
            <a:chOff x="13242189" y="6870654"/>
            <a:chExt cx="901715" cy="901715"/>
          </a:xfrm>
        </p:grpSpPr>
        <p:sp>
          <p:nvSpPr>
            <p:cNvPr id="110" name="Oval 109">
              <a:extLst>
                <a:ext uri="{FF2B5EF4-FFF2-40B4-BE49-F238E27FC236}">
                  <a16:creationId xmlns:a16="http://schemas.microsoft.com/office/drawing/2014/main" id="{698DFF97-D9BF-139D-B678-4B285C9571F1}"/>
                </a:ext>
              </a:extLst>
            </p:cNvPr>
            <p:cNvSpPr/>
            <p:nvPr/>
          </p:nvSpPr>
          <p:spPr>
            <a:xfrm>
              <a:off x="13242189" y="6870654"/>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1" name="Graphic 110">
              <a:extLst>
                <a:ext uri="{FF2B5EF4-FFF2-40B4-BE49-F238E27FC236}">
                  <a16:creationId xmlns:a16="http://schemas.microsoft.com/office/drawing/2014/main" id="{D6AC8554-B929-318A-B4CE-418DD3FA63F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3421536" y="7095359"/>
              <a:ext cx="543021" cy="452304"/>
            </a:xfrm>
            <a:prstGeom prst="rect">
              <a:avLst/>
            </a:prstGeom>
          </p:spPr>
        </p:pic>
      </p:grpSp>
      <p:grpSp>
        <p:nvGrpSpPr>
          <p:cNvPr id="112" name="Group 111">
            <a:extLst>
              <a:ext uri="{FF2B5EF4-FFF2-40B4-BE49-F238E27FC236}">
                <a16:creationId xmlns:a16="http://schemas.microsoft.com/office/drawing/2014/main" id="{8410F9B1-1185-5182-BDED-0C5E78A28667}"/>
              </a:ext>
            </a:extLst>
          </p:cNvPr>
          <p:cNvGrpSpPr/>
          <p:nvPr/>
        </p:nvGrpSpPr>
        <p:grpSpPr>
          <a:xfrm>
            <a:off x="8163302" y="3565457"/>
            <a:ext cx="901715" cy="901715"/>
            <a:chOff x="8145108" y="3557089"/>
            <a:chExt cx="901715" cy="901715"/>
          </a:xfrm>
        </p:grpSpPr>
        <p:sp>
          <p:nvSpPr>
            <p:cNvPr id="113" name="Oval 112">
              <a:extLst>
                <a:ext uri="{FF2B5EF4-FFF2-40B4-BE49-F238E27FC236}">
                  <a16:creationId xmlns:a16="http://schemas.microsoft.com/office/drawing/2014/main" id="{0F195D53-713F-F566-DAF4-6B31833A0B04}"/>
                </a:ext>
              </a:extLst>
            </p:cNvPr>
            <p:cNvSpPr/>
            <p:nvPr/>
          </p:nvSpPr>
          <p:spPr>
            <a:xfrm>
              <a:off x="8145108" y="3557089"/>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4" name="Graphic 113">
              <a:extLst>
                <a:ext uri="{FF2B5EF4-FFF2-40B4-BE49-F238E27FC236}">
                  <a16:creationId xmlns:a16="http://schemas.microsoft.com/office/drawing/2014/main" id="{9732010B-3703-0A3C-8B44-08A81D465C0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05734" y="3786763"/>
              <a:ext cx="556274" cy="476330"/>
            </a:xfrm>
            <a:prstGeom prst="rect">
              <a:avLst/>
            </a:prstGeom>
          </p:spPr>
        </p:pic>
      </p:grpSp>
      <p:grpSp>
        <p:nvGrpSpPr>
          <p:cNvPr id="115" name="Group 114">
            <a:extLst>
              <a:ext uri="{FF2B5EF4-FFF2-40B4-BE49-F238E27FC236}">
                <a16:creationId xmlns:a16="http://schemas.microsoft.com/office/drawing/2014/main" id="{F32CE8F0-9AE0-56CA-F44A-6F13EEF3A060}"/>
              </a:ext>
            </a:extLst>
          </p:cNvPr>
          <p:cNvGrpSpPr/>
          <p:nvPr/>
        </p:nvGrpSpPr>
        <p:grpSpPr>
          <a:xfrm>
            <a:off x="8163302" y="6900287"/>
            <a:ext cx="901715" cy="901715"/>
            <a:chOff x="8049157" y="6841921"/>
            <a:chExt cx="901715" cy="901715"/>
          </a:xfrm>
        </p:grpSpPr>
        <p:sp>
          <p:nvSpPr>
            <p:cNvPr id="116" name="Oval 115">
              <a:extLst>
                <a:ext uri="{FF2B5EF4-FFF2-40B4-BE49-F238E27FC236}">
                  <a16:creationId xmlns:a16="http://schemas.microsoft.com/office/drawing/2014/main" id="{14D80CE1-609A-AB89-009B-2AE2627C5D49}"/>
                </a:ext>
              </a:extLst>
            </p:cNvPr>
            <p:cNvSpPr/>
            <p:nvPr/>
          </p:nvSpPr>
          <p:spPr>
            <a:xfrm>
              <a:off x="8049157" y="6841921"/>
              <a:ext cx="901715" cy="901715"/>
            </a:xfrm>
            <a:prstGeom prst="ellipse">
              <a:avLst/>
            </a:prstGeom>
            <a:solidFill>
              <a:srgbClr val="C8BB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7" name="Graphic 116">
              <a:extLst>
                <a:ext uri="{FF2B5EF4-FFF2-40B4-BE49-F238E27FC236}">
                  <a16:creationId xmlns:a16="http://schemas.microsoft.com/office/drawing/2014/main" id="{A5A87398-B648-AD5C-6E99-D07E11B3F13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222882" y="6986778"/>
              <a:ext cx="554264" cy="612000"/>
            </a:xfrm>
            <a:prstGeom prst="rect">
              <a:avLst/>
            </a:prstGeom>
          </p:spPr>
        </p:pic>
      </p:grpSp>
      <p:pic>
        <p:nvPicPr>
          <p:cNvPr id="119" name="Graphic 118">
            <a:extLst>
              <a:ext uri="{FF2B5EF4-FFF2-40B4-BE49-F238E27FC236}">
                <a16:creationId xmlns:a16="http://schemas.microsoft.com/office/drawing/2014/main" id="{E2221EB6-E03F-FE07-89BA-26BFA222C91F}"/>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256311" y="4036018"/>
            <a:ext cx="945361" cy="642844"/>
          </a:xfrm>
          <a:prstGeom prst="rect">
            <a:avLst/>
          </a:prstGeom>
        </p:spPr>
      </p:pic>
      <p:sp>
        <p:nvSpPr>
          <p:cNvPr id="123" name="Rectangle: Rounded Corners 122">
            <a:extLst>
              <a:ext uri="{FF2B5EF4-FFF2-40B4-BE49-F238E27FC236}">
                <a16:creationId xmlns:a16="http://schemas.microsoft.com/office/drawing/2014/main" id="{B07B9DE7-B399-B9B3-FAA2-B19B0FACD9F0}"/>
              </a:ext>
            </a:extLst>
          </p:cNvPr>
          <p:cNvSpPr/>
          <p:nvPr/>
        </p:nvSpPr>
        <p:spPr>
          <a:xfrm>
            <a:off x="2982304" y="6249653"/>
            <a:ext cx="4158825" cy="867303"/>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800">
                <a:solidFill>
                  <a:schemeClr val="bg1"/>
                </a:solidFill>
                <a:latin typeface="Open Sans" panose="020B0606030504020204" pitchFamily="34" charset="0"/>
                <a:ea typeface="Open Sans" panose="020B0606030504020204" pitchFamily="34" charset="0"/>
                <a:cs typeface="Open Sans" panose="020B0606030504020204" pitchFamily="34" charset="0"/>
              </a:rPr>
              <a:t>kidney disease</a:t>
            </a:r>
          </a:p>
        </p:txBody>
      </p:sp>
    </p:spTree>
    <p:extLst>
      <p:ext uri="{BB962C8B-B14F-4D97-AF65-F5344CB8AC3E}">
        <p14:creationId xmlns:p14="http://schemas.microsoft.com/office/powerpoint/2010/main" val="178519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B4E11-725B-3EA4-1DB7-0BA45872BED2}"/>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39B9283-DF11-6388-DF55-903943F3A140}"/>
              </a:ext>
            </a:extLst>
          </p:cNvPr>
          <p:cNvSpPr/>
          <p:nvPr/>
        </p:nvSpPr>
        <p:spPr>
          <a:xfrm>
            <a:off x="2520048" y="1923715"/>
            <a:ext cx="15388404" cy="995174"/>
          </a:xfrm>
          <a:prstGeom prst="roundRect">
            <a:avLst>
              <a:gd name="adj" fmla="val 4521"/>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362A5173-8BCD-78EB-01C5-6802672637B3}"/>
              </a:ext>
            </a:extLst>
          </p:cNvPr>
          <p:cNvSpPr>
            <a:spLocks noGrp="1"/>
          </p:cNvSpPr>
          <p:nvPr>
            <p:ph type="title"/>
          </p:nvPr>
        </p:nvSpPr>
        <p:spPr/>
        <p:txBody>
          <a:bodyPr/>
          <a:lstStyle/>
          <a:p>
            <a:r>
              <a:rPr lang="en-AU"/>
              <a:t>Descendants: compared with non-Indigenous people</a:t>
            </a:r>
          </a:p>
        </p:txBody>
      </p:sp>
      <p:sp>
        <p:nvSpPr>
          <p:cNvPr id="66" name="Text Placeholder 2">
            <a:extLst>
              <a:ext uri="{FF2B5EF4-FFF2-40B4-BE49-F238E27FC236}">
                <a16:creationId xmlns:a16="http://schemas.microsoft.com/office/drawing/2014/main" id="{8817FEA5-6E02-E5CC-42B0-C9B96C5CD9F7}"/>
              </a:ext>
            </a:extLst>
          </p:cNvPr>
          <p:cNvSpPr>
            <a:spLocks noGrp="1"/>
          </p:cNvSpPr>
          <p:nvPr>
            <p:ph type="body" sz="quarter" idx="11"/>
          </p:nvPr>
        </p:nvSpPr>
        <p:spPr>
          <a:xfrm>
            <a:off x="3541714" y="2065804"/>
            <a:ext cx="6788144" cy="710997"/>
          </a:xfrm>
        </p:spPr>
        <p:txBody>
          <a:bodyPr anchor="ctr">
            <a:normAutofit/>
          </a:bodyPr>
          <a:lstStyle/>
          <a:p>
            <a:pPr>
              <a:lnSpc>
                <a:spcPts val="1800"/>
              </a:lnSpc>
            </a:pPr>
            <a:r>
              <a:rPr lang="en-AU" b="1"/>
              <a:t>Compared with non-Indigenous people aged 18–74</a:t>
            </a:r>
          </a:p>
          <a:p>
            <a:pPr>
              <a:lnSpc>
                <a:spcPts val="1800"/>
              </a:lnSpc>
            </a:pPr>
            <a:r>
              <a:rPr lang="en-AU"/>
              <a:t>Descendants were more likely to report:</a:t>
            </a:r>
          </a:p>
        </p:txBody>
      </p:sp>
      <p:sp>
        <p:nvSpPr>
          <p:cNvPr id="6" name="Text Placeholder 2">
            <a:extLst>
              <a:ext uri="{FF2B5EF4-FFF2-40B4-BE49-F238E27FC236}">
                <a16:creationId xmlns:a16="http://schemas.microsoft.com/office/drawing/2014/main" id="{C16C1A55-BB10-9FC3-E864-F53F0CDB878A}"/>
              </a:ext>
            </a:extLst>
          </p:cNvPr>
          <p:cNvSpPr txBox="1">
            <a:spLocks/>
          </p:cNvSpPr>
          <p:nvPr/>
        </p:nvSpPr>
        <p:spPr>
          <a:xfrm>
            <a:off x="2510696" y="10176466"/>
            <a:ext cx="16141700" cy="62350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500"/>
              </a:lnSpc>
            </a:pPr>
            <a:r>
              <a:rPr lang="en-AU" sz="1800"/>
              <a:t>Rate ratios (×) show how many times more likely descendants were to report these outcomes.</a:t>
            </a:r>
            <a:br>
              <a:rPr lang="en-AU" sz="1800"/>
            </a:br>
            <a:r>
              <a:rPr lang="en-AU" sz="1800"/>
              <a:t>Comparisons adjusted for age.</a:t>
            </a:r>
          </a:p>
        </p:txBody>
      </p:sp>
      <p:sp>
        <p:nvSpPr>
          <p:cNvPr id="11" name="Rectangle: Rounded Corners 10">
            <a:extLst>
              <a:ext uri="{FF2B5EF4-FFF2-40B4-BE49-F238E27FC236}">
                <a16:creationId xmlns:a16="http://schemas.microsoft.com/office/drawing/2014/main" id="{7C1EE2F2-405F-6086-6F5A-285A1ADB11E6}"/>
              </a:ext>
            </a:extLst>
          </p:cNvPr>
          <p:cNvSpPr/>
          <p:nvPr/>
        </p:nvSpPr>
        <p:spPr>
          <a:xfrm>
            <a:off x="2634488" y="3252029"/>
            <a:ext cx="4865701" cy="6286006"/>
          </a:xfrm>
          <a:prstGeom prst="roundRect">
            <a:avLst>
              <a:gd name="adj" fmla="val 4521"/>
            </a:avLst>
          </a:prstGeom>
          <a:solidFill>
            <a:srgbClr val="27535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Rectangle: Rounded Corners 11">
            <a:extLst>
              <a:ext uri="{FF2B5EF4-FFF2-40B4-BE49-F238E27FC236}">
                <a16:creationId xmlns:a16="http://schemas.microsoft.com/office/drawing/2014/main" id="{CF9F2DBE-1AD5-E62E-3698-55EEBEC59D01}"/>
              </a:ext>
            </a:extLst>
          </p:cNvPr>
          <p:cNvSpPr/>
          <p:nvPr/>
        </p:nvSpPr>
        <p:spPr>
          <a:xfrm>
            <a:off x="2954796" y="4575421"/>
            <a:ext cx="4846086" cy="2393682"/>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9600" b="1">
                <a:solidFill>
                  <a:schemeClr val="bg1"/>
                </a:solidFill>
                <a:latin typeface="Open Sans" panose="020B0606030504020204" pitchFamily="34" charset="0"/>
                <a:ea typeface="Open Sans" panose="020B0606030504020204" pitchFamily="34" charset="0"/>
                <a:cs typeface="Open Sans" panose="020B0606030504020204" pitchFamily="34" charset="0"/>
              </a:rPr>
              <a:t>4.5×</a:t>
            </a:r>
          </a:p>
        </p:txBody>
      </p:sp>
      <p:sp>
        <p:nvSpPr>
          <p:cNvPr id="14" name="Oval 13">
            <a:extLst>
              <a:ext uri="{FF2B5EF4-FFF2-40B4-BE49-F238E27FC236}">
                <a16:creationId xmlns:a16="http://schemas.microsoft.com/office/drawing/2014/main" id="{974B5DEA-DB28-CD0A-A729-EAA35F9A4C91}"/>
              </a:ext>
            </a:extLst>
          </p:cNvPr>
          <p:cNvSpPr/>
          <p:nvPr/>
        </p:nvSpPr>
        <p:spPr>
          <a:xfrm>
            <a:off x="3047053" y="7714083"/>
            <a:ext cx="583852" cy="5838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a:extLst>
              <a:ext uri="{FF2B5EF4-FFF2-40B4-BE49-F238E27FC236}">
                <a16:creationId xmlns:a16="http://schemas.microsoft.com/office/drawing/2014/main" id="{D540B027-AB97-D1D4-B931-450979847AD3}"/>
              </a:ext>
            </a:extLst>
          </p:cNvPr>
          <p:cNvSpPr/>
          <p:nvPr/>
        </p:nvSpPr>
        <p:spPr>
          <a:xfrm>
            <a:off x="3876225" y="7714083"/>
            <a:ext cx="583852" cy="5838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38" name="Straight Connector 37">
            <a:extLst>
              <a:ext uri="{FF2B5EF4-FFF2-40B4-BE49-F238E27FC236}">
                <a16:creationId xmlns:a16="http://schemas.microsoft.com/office/drawing/2014/main" id="{B0E8F261-06AC-CCD6-6B17-F3036F0C4F1F}"/>
              </a:ext>
            </a:extLst>
          </p:cNvPr>
          <p:cNvCxnSpPr>
            <a:cxnSpLocks/>
          </p:cNvCxnSpPr>
          <p:nvPr/>
        </p:nvCxnSpPr>
        <p:spPr>
          <a:xfrm>
            <a:off x="3020300" y="8739692"/>
            <a:ext cx="4094077" cy="0"/>
          </a:xfrm>
          <a:prstGeom prst="line">
            <a:avLst/>
          </a:prstGeom>
          <a:ln w="28575">
            <a:solidFill>
              <a:srgbClr val="97D1C4"/>
            </a:solidFill>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76231F10-FA28-DB26-B656-BF50D5C3CF33}"/>
              </a:ext>
            </a:extLst>
          </p:cNvPr>
          <p:cNvSpPr/>
          <p:nvPr/>
        </p:nvSpPr>
        <p:spPr>
          <a:xfrm>
            <a:off x="2898316" y="8953699"/>
            <a:ext cx="4338044" cy="31205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97D1C4"/>
                </a:solidFill>
                <a:latin typeface="Open Sans Semibold" panose="020B0706030804020204" pitchFamily="34" charset="0"/>
                <a:ea typeface="Open Sans Semibold" panose="020B0706030804020204" pitchFamily="34" charset="0"/>
                <a:cs typeface="Open Sans Semibold" panose="020B0706030804020204" pitchFamily="34" charset="0"/>
              </a:rPr>
              <a:t>PHYSICAL HEALTH &amp; CARE NEEDS</a:t>
            </a:r>
          </a:p>
        </p:txBody>
      </p:sp>
      <p:sp>
        <p:nvSpPr>
          <p:cNvPr id="41" name="Oval 40">
            <a:extLst>
              <a:ext uri="{FF2B5EF4-FFF2-40B4-BE49-F238E27FC236}">
                <a16:creationId xmlns:a16="http://schemas.microsoft.com/office/drawing/2014/main" id="{E14C1933-4233-4200-8D90-C8B6A9092F6C}"/>
              </a:ext>
            </a:extLst>
          </p:cNvPr>
          <p:cNvSpPr/>
          <p:nvPr/>
        </p:nvSpPr>
        <p:spPr>
          <a:xfrm>
            <a:off x="3116037" y="3744486"/>
            <a:ext cx="1225908" cy="1225908"/>
          </a:xfrm>
          <a:prstGeom prst="ellipse">
            <a:avLst/>
          </a:prstGeom>
          <a:solidFill>
            <a:srgbClr val="97D1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7" name="Graphic 66">
            <a:extLst>
              <a:ext uri="{FF2B5EF4-FFF2-40B4-BE49-F238E27FC236}">
                <a16:creationId xmlns:a16="http://schemas.microsoft.com/office/drawing/2014/main" id="{EBE1E1EB-9CBA-1EB3-8B39-07379359A8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71519" y="2133035"/>
            <a:ext cx="665219" cy="560684"/>
          </a:xfrm>
          <a:prstGeom prst="rect">
            <a:avLst/>
          </a:prstGeom>
        </p:spPr>
      </p:pic>
      <p:pic>
        <p:nvPicPr>
          <p:cNvPr id="69" name="Graphic 68">
            <a:extLst>
              <a:ext uri="{FF2B5EF4-FFF2-40B4-BE49-F238E27FC236}">
                <a16:creationId xmlns:a16="http://schemas.microsoft.com/office/drawing/2014/main" id="{834C47AF-DCEE-D27D-CD4F-F0EDE33CA8B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256311" y="4036018"/>
            <a:ext cx="945361" cy="642844"/>
          </a:xfrm>
          <a:prstGeom prst="rect">
            <a:avLst/>
          </a:prstGeom>
        </p:spPr>
      </p:pic>
      <p:sp>
        <p:nvSpPr>
          <p:cNvPr id="71" name="Rectangle: Rounded Corners 70">
            <a:extLst>
              <a:ext uri="{FF2B5EF4-FFF2-40B4-BE49-F238E27FC236}">
                <a16:creationId xmlns:a16="http://schemas.microsoft.com/office/drawing/2014/main" id="{CA3981F4-1AF5-120C-8332-E26D4534447C}"/>
              </a:ext>
            </a:extLst>
          </p:cNvPr>
          <p:cNvSpPr/>
          <p:nvPr/>
        </p:nvSpPr>
        <p:spPr>
          <a:xfrm>
            <a:off x="2982304" y="6249653"/>
            <a:ext cx="4158825" cy="867303"/>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800">
                <a:solidFill>
                  <a:schemeClr val="bg1"/>
                </a:solidFill>
                <a:latin typeface="Open Sans" panose="020B0606030504020204" pitchFamily="34" charset="0"/>
                <a:ea typeface="Open Sans" panose="020B0606030504020204" pitchFamily="34" charset="0"/>
                <a:cs typeface="Open Sans" panose="020B0606030504020204" pitchFamily="34" charset="0"/>
              </a:rPr>
              <a:t>kidney disease</a:t>
            </a:r>
          </a:p>
        </p:txBody>
      </p:sp>
      <p:sp>
        <p:nvSpPr>
          <p:cNvPr id="73" name="Oval 72">
            <a:extLst>
              <a:ext uri="{FF2B5EF4-FFF2-40B4-BE49-F238E27FC236}">
                <a16:creationId xmlns:a16="http://schemas.microsoft.com/office/drawing/2014/main" id="{D04E9BE1-F5ED-B4DB-3F4C-25AEF9CB04DA}"/>
              </a:ext>
            </a:extLst>
          </p:cNvPr>
          <p:cNvSpPr/>
          <p:nvPr/>
        </p:nvSpPr>
        <p:spPr>
          <a:xfrm>
            <a:off x="4702353" y="7714083"/>
            <a:ext cx="583852" cy="5838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4" name="Oval 73">
            <a:extLst>
              <a:ext uri="{FF2B5EF4-FFF2-40B4-BE49-F238E27FC236}">
                <a16:creationId xmlns:a16="http://schemas.microsoft.com/office/drawing/2014/main" id="{04D85670-5860-C098-E5C4-DD07CD25E396}"/>
              </a:ext>
            </a:extLst>
          </p:cNvPr>
          <p:cNvSpPr/>
          <p:nvPr/>
        </p:nvSpPr>
        <p:spPr>
          <a:xfrm>
            <a:off x="5531525" y="7714083"/>
            <a:ext cx="583852" cy="5838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5" name="Oval 74">
            <a:extLst>
              <a:ext uri="{FF2B5EF4-FFF2-40B4-BE49-F238E27FC236}">
                <a16:creationId xmlns:a16="http://schemas.microsoft.com/office/drawing/2014/main" id="{F50EFBB0-AE73-12C6-29F7-D181D6C01B65}"/>
              </a:ext>
            </a:extLst>
          </p:cNvPr>
          <p:cNvSpPr/>
          <p:nvPr/>
        </p:nvSpPr>
        <p:spPr>
          <a:xfrm>
            <a:off x="6360698" y="7714083"/>
            <a:ext cx="583852" cy="583852"/>
          </a:xfrm>
          <a:prstGeom prst="ellipse">
            <a:avLst/>
          </a:prstGeom>
          <a:gradFill flip="none" rotWithShape="1">
            <a:gsLst>
              <a:gs pos="0">
                <a:schemeClr val="bg1"/>
              </a:gs>
              <a:gs pos="49000">
                <a:schemeClr val="bg1"/>
              </a:gs>
              <a:gs pos="50000">
                <a:schemeClr val="bg1">
                  <a:alpha val="0"/>
                </a:schemeClr>
              </a:gs>
              <a:gs pos="100000">
                <a:schemeClr val="bg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6" name="Rectangle: Rounded Corners 75">
            <a:extLst>
              <a:ext uri="{FF2B5EF4-FFF2-40B4-BE49-F238E27FC236}">
                <a16:creationId xmlns:a16="http://schemas.microsoft.com/office/drawing/2014/main" id="{A9E28C18-069C-3FB4-3F45-B02F29C84F5E}"/>
              </a:ext>
            </a:extLst>
          </p:cNvPr>
          <p:cNvSpPr/>
          <p:nvPr/>
        </p:nvSpPr>
        <p:spPr>
          <a:xfrm>
            <a:off x="12940326" y="3221354"/>
            <a:ext cx="4885200" cy="3052800"/>
          </a:xfrm>
          <a:prstGeom prst="roundRect">
            <a:avLst>
              <a:gd name="adj" fmla="val 4521"/>
            </a:avLst>
          </a:prstGeom>
          <a:solidFill>
            <a:srgbClr val="E5F0E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7" name="Rectangle: Rounded Corners 76">
            <a:extLst>
              <a:ext uri="{FF2B5EF4-FFF2-40B4-BE49-F238E27FC236}">
                <a16:creationId xmlns:a16="http://schemas.microsoft.com/office/drawing/2014/main" id="{F712F456-D94A-37B6-287F-0DD876B86D23}"/>
              </a:ext>
            </a:extLst>
          </p:cNvPr>
          <p:cNvSpPr/>
          <p:nvPr/>
        </p:nvSpPr>
        <p:spPr>
          <a:xfrm>
            <a:off x="7779639" y="3221354"/>
            <a:ext cx="4884350" cy="3051047"/>
          </a:xfrm>
          <a:prstGeom prst="roundRect">
            <a:avLst>
              <a:gd name="adj" fmla="val 4521"/>
            </a:avLst>
          </a:prstGeom>
          <a:solidFill>
            <a:srgbClr val="E5F0E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8" name="Rectangle: Rounded Corners 77">
            <a:extLst>
              <a:ext uri="{FF2B5EF4-FFF2-40B4-BE49-F238E27FC236}">
                <a16:creationId xmlns:a16="http://schemas.microsoft.com/office/drawing/2014/main" id="{B2179230-E8D9-C361-CC8B-664F8DB0BB44}"/>
              </a:ext>
            </a:extLst>
          </p:cNvPr>
          <p:cNvSpPr/>
          <p:nvPr/>
        </p:nvSpPr>
        <p:spPr>
          <a:xfrm>
            <a:off x="9263057" y="3345264"/>
            <a:ext cx="3127726" cy="1578087"/>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6000" b="1">
                <a:solidFill>
                  <a:srgbClr val="2D858D"/>
                </a:solidFill>
                <a:latin typeface="Open Sans" panose="020B0606030504020204" pitchFamily="34" charset="0"/>
                <a:ea typeface="Open Sans" panose="020B0606030504020204" pitchFamily="34" charset="0"/>
                <a:cs typeface="Open Sans" panose="020B0606030504020204" pitchFamily="34" charset="0"/>
              </a:rPr>
              <a:t>2.5×</a:t>
            </a:r>
            <a:b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high psychological distress</a:t>
            </a:r>
          </a:p>
        </p:txBody>
      </p:sp>
      <p:sp>
        <p:nvSpPr>
          <p:cNvPr id="79" name="Oval 78">
            <a:extLst>
              <a:ext uri="{FF2B5EF4-FFF2-40B4-BE49-F238E27FC236}">
                <a16:creationId xmlns:a16="http://schemas.microsoft.com/office/drawing/2014/main" id="{CDB551E6-0406-03FB-4E01-BD204BFC5EC1}"/>
              </a:ext>
            </a:extLst>
          </p:cNvPr>
          <p:cNvSpPr>
            <a:spLocks noChangeAspect="1"/>
          </p:cNvSpPr>
          <p:nvPr/>
        </p:nvSpPr>
        <p:spPr>
          <a:xfrm>
            <a:off x="9382440" y="5016961"/>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0" name="Oval 79">
            <a:extLst>
              <a:ext uri="{FF2B5EF4-FFF2-40B4-BE49-F238E27FC236}">
                <a16:creationId xmlns:a16="http://schemas.microsoft.com/office/drawing/2014/main" id="{3472CBD2-1611-36D0-98E5-758980A67178}"/>
              </a:ext>
            </a:extLst>
          </p:cNvPr>
          <p:cNvSpPr>
            <a:spLocks noChangeAspect="1"/>
          </p:cNvSpPr>
          <p:nvPr/>
        </p:nvSpPr>
        <p:spPr>
          <a:xfrm>
            <a:off x="10412136" y="5016961"/>
            <a:ext cx="324000" cy="324000"/>
          </a:xfrm>
          <a:prstGeom prst="ellipse">
            <a:avLst/>
          </a:prstGeom>
          <a:gradFill flip="none" rotWithShape="1">
            <a:gsLst>
              <a:gs pos="0">
                <a:srgbClr val="2D858D"/>
              </a:gs>
              <a:gs pos="49000">
                <a:srgbClr val="2D858D"/>
              </a:gs>
              <a:gs pos="50000">
                <a:srgbClr val="2D858D">
                  <a:alpha val="0"/>
                </a:srgbClr>
              </a:gs>
              <a:gs pos="100000">
                <a:srgbClr val="2D858D">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1" name="Rectangle: Rounded Corners 80">
            <a:extLst>
              <a:ext uri="{FF2B5EF4-FFF2-40B4-BE49-F238E27FC236}">
                <a16:creationId xmlns:a16="http://schemas.microsoft.com/office/drawing/2014/main" id="{C307B765-AA5F-F267-A8FD-6BD0DC09C644}"/>
              </a:ext>
            </a:extLst>
          </p:cNvPr>
          <p:cNvSpPr/>
          <p:nvPr/>
        </p:nvSpPr>
        <p:spPr>
          <a:xfrm>
            <a:off x="12940326" y="6544361"/>
            <a:ext cx="4885200" cy="3052800"/>
          </a:xfrm>
          <a:prstGeom prst="roundRect">
            <a:avLst>
              <a:gd name="adj" fmla="val 4521"/>
            </a:avLst>
          </a:prstGeom>
          <a:solidFill>
            <a:srgbClr val="E3F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2" name="Rectangle: Rounded Corners 81">
            <a:extLst>
              <a:ext uri="{FF2B5EF4-FFF2-40B4-BE49-F238E27FC236}">
                <a16:creationId xmlns:a16="http://schemas.microsoft.com/office/drawing/2014/main" id="{A84990F8-490D-F04E-2DC5-78FD8CD60758}"/>
              </a:ext>
            </a:extLst>
          </p:cNvPr>
          <p:cNvSpPr/>
          <p:nvPr/>
        </p:nvSpPr>
        <p:spPr>
          <a:xfrm>
            <a:off x="14334262" y="6387385"/>
            <a:ext cx="3127726" cy="175617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6000" b="1">
                <a:solidFill>
                  <a:srgbClr val="2D858D"/>
                </a:solidFill>
                <a:latin typeface="Open Sans" panose="020B0606030504020204" pitchFamily="34" charset="0"/>
                <a:ea typeface="Open Sans" panose="020B0606030504020204" pitchFamily="34" charset="0"/>
                <a:cs typeface="Open Sans" panose="020B0606030504020204" pitchFamily="34" charset="0"/>
              </a:rPr>
              <a:t>3.0×</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diabetes</a:t>
            </a:r>
          </a:p>
        </p:txBody>
      </p:sp>
      <p:sp>
        <p:nvSpPr>
          <p:cNvPr id="83" name="Rectangle: Rounded Corners 82">
            <a:extLst>
              <a:ext uri="{FF2B5EF4-FFF2-40B4-BE49-F238E27FC236}">
                <a16:creationId xmlns:a16="http://schemas.microsoft.com/office/drawing/2014/main" id="{E72BC4AE-AF53-7833-2894-E7F1502E44E9}"/>
              </a:ext>
            </a:extLst>
          </p:cNvPr>
          <p:cNvSpPr/>
          <p:nvPr/>
        </p:nvSpPr>
        <p:spPr>
          <a:xfrm>
            <a:off x="7779639" y="6544361"/>
            <a:ext cx="4885200" cy="3051047"/>
          </a:xfrm>
          <a:prstGeom prst="roundRect">
            <a:avLst>
              <a:gd name="adj" fmla="val 4521"/>
            </a:avLst>
          </a:prstGeom>
          <a:solidFill>
            <a:srgbClr val="E5F0E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4" name="Rectangle: Rounded Corners 83">
            <a:extLst>
              <a:ext uri="{FF2B5EF4-FFF2-40B4-BE49-F238E27FC236}">
                <a16:creationId xmlns:a16="http://schemas.microsoft.com/office/drawing/2014/main" id="{BBA6A592-C666-1561-DE2F-57BB367D437A}"/>
              </a:ext>
            </a:extLst>
          </p:cNvPr>
          <p:cNvSpPr/>
          <p:nvPr/>
        </p:nvSpPr>
        <p:spPr>
          <a:xfrm>
            <a:off x="9314816" y="6441639"/>
            <a:ext cx="3127726" cy="193173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6000" b="1">
                <a:solidFill>
                  <a:srgbClr val="2D858D"/>
                </a:solidFill>
                <a:latin typeface="Open Sans" panose="020B0606030504020204" pitchFamily="34" charset="0"/>
                <a:ea typeface="Open Sans" panose="020B0606030504020204" pitchFamily="34" charset="0"/>
                <a:cs typeface="Open Sans" panose="020B0606030504020204" pitchFamily="34" charset="0"/>
              </a:rPr>
              <a:t>2.0×</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currently not employed (ages 18–64)</a:t>
            </a:r>
          </a:p>
        </p:txBody>
      </p:sp>
      <p:sp>
        <p:nvSpPr>
          <p:cNvPr id="85" name="Oval 84">
            <a:extLst>
              <a:ext uri="{FF2B5EF4-FFF2-40B4-BE49-F238E27FC236}">
                <a16:creationId xmlns:a16="http://schemas.microsoft.com/office/drawing/2014/main" id="{0FCAFF16-DCE4-A85B-8E8E-D019EF7B2289}"/>
              </a:ext>
            </a:extLst>
          </p:cNvPr>
          <p:cNvSpPr>
            <a:spLocks noChangeAspect="1"/>
          </p:cNvSpPr>
          <p:nvPr/>
        </p:nvSpPr>
        <p:spPr>
          <a:xfrm>
            <a:off x="14462561" y="5033853"/>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6" name="Oval 85">
            <a:extLst>
              <a:ext uri="{FF2B5EF4-FFF2-40B4-BE49-F238E27FC236}">
                <a16:creationId xmlns:a16="http://schemas.microsoft.com/office/drawing/2014/main" id="{0B436DED-3919-944B-0126-FE67B2193275}"/>
              </a:ext>
            </a:extLst>
          </p:cNvPr>
          <p:cNvSpPr>
            <a:spLocks noChangeAspect="1"/>
          </p:cNvSpPr>
          <p:nvPr/>
        </p:nvSpPr>
        <p:spPr>
          <a:xfrm>
            <a:off x="15477409" y="5033853"/>
            <a:ext cx="324000" cy="324000"/>
          </a:xfrm>
          <a:prstGeom prst="ellipse">
            <a:avLst/>
          </a:prstGeom>
          <a:gradFill flip="none" rotWithShape="1">
            <a:gsLst>
              <a:gs pos="0">
                <a:srgbClr val="2D858D"/>
              </a:gs>
              <a:gs pos="59000">
                <a:srgbClr val="2D858D"/>
              </a:gs>
              <a:gs pos="60000">
                <a:srgbClr val="2D858D">
                  <a:alpha val="0"/>
                </a:srgbClr>
              </a:gs>
              <a:gs pos="100000">
                <a:srgbClr val="2D858D">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7" name="Rectangle: Rounded Corners 86">
            <a:extLst>
              <a:ext uri="{FF2B5EF4-FFF2-40B4-BE49-F238E27FC236}">
                <a16:creationId xmlns:a16="http://schemas.microsoft.com/office/drawing/2014/main" id="{E6B1C471-D844-3941-450B-94A7FADE4114}"/>
              </a:ext>
            </a:extLst>
          </p:cNvPr>
          <p:cNvSpPr/>
          <p:nvPr/>
        </p:nvSpPr>
        <p:spPr>
          <a:xfrm>
            <a:off x="9354149" y="4224553"/>
            <a:ext cx="3127726" cy="1225908"/>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8" name="Rectangle: Rounded Corners 87">
            <a:extLst>
              <a:ext uri="{FF2B5EF4-FFF2-40B4-BE49-F238E27FC236}">
                <a16:creationId xmlns:a16="http://schemas.microsoft.com/office/drawing/2014/main" id="{33F73C6A-39F1-4A24-4C4F-93FA319B96B7}"/>
              </a:ext>
            </a:extLst>
          </p:cNvPr>
          <p:cNvSpPr/>
          <p:nvPr/>
        </p:nvSpPr>
        <p:spPr>
          <a:xfrm>
            <a:off x="8052792" y="5791596"/>
            <a:ext cx="4338044" cy="238439"/>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2D858D"/>
                </a:solidFill>
                <a:latin typeface="Open Sans Semibold" panose="020B0706030804020204" pitchFamily="34" charset="0"/>
                <a:ea typeface="Open Sans Semibold" panose="020B0706030804020204" pitchFamily="34" charset="0"/>
                <a:cs typeface="Open Sans Semibold" panose="020B0706030804020204" pitchFamily="34" charset="0"/>
              </a:rPr>
              <a:t>SOCIAL &amp; EMOTIONAL WELLBEING</a:t>
            </a:r>
          </a:p>
        </p:txBody>
      </p:sp>
      <p:cxnSp>
        <p:nvCxnSpPr>
          <p:cNvPr id="89" name="Straight Connector 88">
            <a:extLst>
              <a:ext uri="{FF2B5EF4-FFF2-40B4-BE49-F238E27FC236}">
                <a16:creationId xmlns:a16="http://schemas.microsoft.com/office/drawing/2014/main" id="{03D06B7C-56E3-F0A8-9C2C-2929B2985FAB}"/>
              </a:ext>
            </a:extLst>
          </p:cNvPr>
          <p:cNvCxnSpPr>
            <a:cxnSpLocks/>
          </p:cNvCxnSpPr>
          <p:nvPr/>
        </p:nvCxnSpPr>
        <p:spPr>
          <a:xfrm>
            <a:off x="8115814" y="5548752"/>
            <a:ext cx="4212000" cy="0"/>
          </a:xfrm>
          <a:prstGeom prst="line">
            <a:avLst/>
          </a:prstGeom>
          <a:ln w="28575">
            <a:solidFill>
              <a:srgbClr val="2D858D"/>
            </a:solidFill>
          </a:ln>
        </p:spPr>
        <p:style>
          <a:lnRef idx="1">
            <a:schemeClr val="accent1"/>
          </a:lnRef>
          <a:fillRef idx="0">
            <a:schemeClr val="accent1"/>
          </a:fillRef>
          <a:effectRef idx="0">
            <a:schemeClr val="accent1"/>
          </a:effectRef>
          <a:fontRef idx="minor">
            <a:schemeClr val="tx1"/>
          </a:fontRef>
        </p:style>
      </p:cxnSp>
      <p:sp>
        <p:nvSpPr>
          <p:cNvPr id="90" name="Rectangle: Rounded Corners 89">
            <a:extLst>
              <a:ext uri="{FF2B5EF4-FFF2-40B4-BE49-F238E27FC236}">
                <a16:creationId xmlns:a16="http://schemas.microsoft.com/office/drawing/2014/main" id="{A3D08235-7959-E775-4434-D1F26BEEC305}"/>
              </a:ext>
            </a:extLst>
          </p:cNvPr>
          <p:cNvSpPr/>
          <p:nvPr/>
        </p:nvSpPr>
        <p:spPr>
          <a:xfrm>
            <a:off x="8053217" y="9062046"/>
            <a:ext cx="4338044" cy="389011"/>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2D858D"/>
                </a:solidFill>
                <a:latin typeface="Open Sans Semibold" panose="020B0706030804020204" pitchFamily="34" charset="0"/>
                <a:ea typeface="Open Sans Semibold" panose="020B0706030804020204" pitchFamily="34" charset="0"/>
                <a:cs typeface="Open Sans Semibold" panose="020B0706030804020204" pitchFamily="34" charset="0"/>
              </a:rPr>
              <a:t>SOCIOECONOMIC FACTORS</a:t>
            </a:r>
          </a:p>
        </p:txBody>
      </p:sp>
      <p:cxnSp>
        <p:nvCxnSpPr>
          <p:cNvPr id="91" name="Straight Connector 90">
            <a:extLst>
              <a:ext uri="{FF2B5EF4-FFF2-40B4-BE49-F238E27FC236}">
                <a16:creationId xmlns:a16="http://schemas.microsoft.com/office/drawing/2014/main" id="{8A7B75F0-4850-A33A-B246-379165A0D2F2}"/>
              </a:ext>
            </a:extLst>
          </p:cNvPr>
          <p:cNvCxnSpPr>
            <a:cxnSpLocks/>
          </p:cNvCxnSpPr>
          <p:nvPr/>
        </p:nvCxnSpPr>
        <p:spPr>
          <a:xfrm>
            <a:off x="8116239" y="8894264"/>
            <a:ext cx="4212000" cy="0"/>
          </a:xfrm>
          <a:prstGeom prst="line">
            <a:avLst/>
          </a:prstGeom>
          <a:ln w="28575">
            <a:solidFill>
              <a:srgbClr val="2D858D"/>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7203CED4-CB18-0984-B229-94BC2AA832D6}"/>
              </a:ext>
            </a:extLst>
          </p:cNvPr>
          <p:cNvCxnSpPr>
            <a:cxnSpLocks/>
          </p:cNvCxnSpPr>
          <p:nvPr/>
        </p:nvCxnSpPr>
        <p:spPr>
          <a:xfrm>
            <a:off x="13276926" y="5548752"/>
            <a:ext cx="4212000" cy="0"/>
          </a:xfrm>
          <a:prstGeom prst="line">
            <a:avLst/>
          </a:prstGeom>
          <a:ln w="28575">
            <a:solidFill>
              <a:srgbClr val="2D858D"/>
            </a:solidFill>
          </a:ln>
        </p:spPr>
        <p:style>
          <a:lnRef idx="1">
            <a:schemeClr val="accent1"/>
          </a:lnRef>
          <a:fillRef idx="0">
            <a:schemeClr val="accent1"/>
          </a:fillRef>
          <a:effectRef idx="0">
            <a:schemeClr val="accent1"/>
          </a:effectRef>
          <a:fontRef idx="minor">
            <a:schemeClr val="tx1"/>
          </a:fontRef>
        </p:style>
      </p:cxnSp>
      <p:sp>
        <p:nvSpPr>
          <p:cNvPr id="93" name="Rectangle: Rounded Corners 92">
            <a:extLst>
              <a:ext uri="{FF2B5EF4-FFF2-40B4-BE49-F238E27FC236}">
                <a16:creationId xmlns:a16="http://schemas.microsoft.com/office/drawing/2014/main" id="{1246C8DA-033F-0EE8-C825-06B0B0B98276}"/>
              </a:ext>
            </a:extLst>
          </p:cNvPr>
          <p:cNvSpPr/>
          <p:nvPr/>
        </p:nvSpPr>
        <p:spPr>
          <a:xfrm>
            <a:off x="13213904" y="5709594"/>
            <a:ext cx="4338044" cy="402443"/>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2D858D"/>
                </a:solidFill>
                <a:latin typeface="Open Sans Semibold" panose="020B0706030804020204" pitchFamily="34" charset="0"/>
                <a:ea typeface="Open Sans Semibold" panose="020B0706030804020204" pitchFamily="34" charset="0"/>
                <a:cs typeface="Open Sans Semibold" panose="020B0706030804020204" pitchFamily="34" charset="0"/>
              </a:rPr>
              <a:t>PHYSICAL HEALTH &amp; CARE NEEDS</a:t>
            </a:r>
          </a:p>
        </p:txBody>
      </p:sp>
      <p:cxnSp>
        <p:nvCxnSpPr>
          <p:cNvPr id="94" name="Straight Connector 93">
            <a:extLst>
              <a:ext uri="{FF2B5EF4-FFF2-40B4-BE49-F238E27FC236}">
                <a16:creationId xmlns:a16="http://schemas.microsoft.com/office/drawing/2014/main" id="{69AA7E39-A147-0EA2-9894-78FCC21AA8E1}"/>
              </a:ext>
            </a:extLst>
          </p:cNvPr>
          <p:cNvCxnSpPr>
            <a:cxnSpLocks/>
          </p:cNvCxnSpPr>
          <p:nvPr/>
        </p:nvCxnSpPr>
        <p:spPr>
          <a:xfrm>
            <a:off x="13276926" y="8894264"/>
            <a:ext cx="4212000" cy="0"/>
          </a:xfrm>
          <a:prstGeom prst="line">
            <a:avLst/>
          </a:prstGeom>
          <a:ln w="28575">
            <a:solidFill>
              <a:srgbClr val="2D858D"/>
            </a:solidFill>
          </a:ln>
        </p:spPr>
        <p:style>
          <a:lnRef idx="1">
            <a:schemeClr val="accent1"/>
          </a:lnRef>
          <a:fillRef idx="0">
            <a:schemeClr val="accent1"/>
          </a:fillRef>
          <a:effectRef idx="0">
            <a:schemeClr val="accent1"/>
          </a:effectRef>
          <a:fontRef idx="minor">
            <a:schemeClr val="tx1"/>
          </a:fontRef>
        </p:style>
      </p:cxnSp>
      <p:sp>
        <p:nvSpPr>
          <p:cNvPr id="95" name="Rectangle: Rounded Corners 94">
            <a:extLst>
              <a:ext uri="{FF2B5EF4-FFF2-40B4-BE49-F238E27FC236}">
                <a16:creationId xmlns:a16="http://schemas.microsoft.com/office/drawing/2014/main" id="{C37E669B-6D57-B5BE-B042-FF731A627A2A}"/>
              </a:ext>
            </a:extLst>
          </p:cNvPr>
          <p:cNvSpPr/>
          <p:nvPr/>
        </p:nvSpPr>
        <p:spPr>
          <a:xfrm>
            <a:off x="13213904" y="9043514"/>
            <a:ext cx="4338044" cy="426075"/>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700">
                <a:solidFill>
                  <a:srgbClr val="2D858D"/>
                </a:solidFill>
                <a:latin typeface="Open Sans Semibold" panose="020B0706030804020204" pitchFamily="34" charset="0"/>
                <a:ea typeface="Open Sans Semibold" panose="020B0706030804020204" pitchFamily="34" charset="0"/>
                <a:cs typeface="Open Sans Semibold" panose="020B0706030804020204" pitchFamily="34" charset="0"/>
              </a:rPr>
              <a:t>PHYSICAL HEALTH &amp; CARE NEEDS</a:t>
            </a:r>
          </a:p>
        </p:txBody>
      </p:sp>
      <p:grpSp>
        <p:nvGrpSpPr>
          <p:cNvPr id="96" name="Group 95">
            <a:extLst>
              <a:ext uri="{FF2B5EF4-FFF2-40B4-BE49-F238E27FC236}">
                <a16:creationId xmlns:a16="http://schemas.microsoft.com/office/drawing/2014/main" id="{7B74FFBB-A4B4-3238-9723-736D55B0E18E}"/>
              </a:ext>
            </a:extLst>
          </p:cNvPr>
          <p:cNvGrpSpPr/>
          <p:nvPr/>
        </p:nvGrpSpPr>
        <p:grpSpPr>
          <a:xfrm>
            <a:off x="13244698" y="3565457"/>
            <a:ext cx="901715" cy="901715"/>
            <a:chOff x="13226280" y="3501957"/>
            <a:chExt cx="901715" cy="901715"/>
          </a:xfrm>
        </p:grpSpPr>
        <p:sp>
          <p:nvSpPr>
            <p:cNvPr id="97" name="Oval 96">
              <a:extLst>
                <a:ext uri="{FF2B5EF4-FFF2-40B4-BE49-F238E27FC236}">
                  <a16:creationId xmlns:a16="http://schemas.microsoft.com/office/drawing/2014/main" id="{D2BA3479-A151-7229-8CE1-B2C826C3A128}"/>
                </a:ext>
              </a:extLst>
            </p:cNvPr>
            <p:cNvSpPr/>
            <p:nvPr/>
          </p:nvSpPr>
          <p:spPr>
            <a:xfrm>
              <a:off x="13226280" y="3501957"/>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8" name="Graphic 97">
              <a:extLst>
                <a:ext uri="{FF2B5EF4-FFF2-40B4-BE49-F238E27FC236}">
                  <a16:creationId xmlns:a16="http://schemas.microsoft.com/office/drawing/2014/main" id="{FF99188C-0F1C-BF90-1461-26B9D03B585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3459746" y="3689582"/>
              <a:ext cx="413712" cy="520564"/>
            </a:xfrm>
            <a:prstGeom prst="rect">
              <a:avLst/>
            </a:prstGeom>
          </p:spPr>
        </p:pic>
      </p:grpSp>
      <p:grpSp>
        <p:nvGrpSpPr>
          <p:cNvPr id="99" name="Group 98">
            <a:extLst>
              <a:ext uri="{FF2B5EF4-FFF2-40B4-BE49-F238E27FC236}">
                <a16:creationId xmlns:a16="http://schemas.microsoft.com/office/drawing/2014/main" id="{5ACF9668-CE1C-06F3-CABC-3F59F84ED2BC}"/>
              </a:ext>
            </a:extLst>
          </p:cNvPr>
          <p:cNvGrpSpPr/>
          <p:nvPr/>
        </p:nvGrpSpPr>
        <p:grpSpPr>
          <a:xfrm>
            <a:off x="13244698" y="6900287"/>
            <a:ext cx="901715" cy="901715"/>
            <a:chOff x="13242189" y="6870654"/>
            <a:chExt cx="901715" cy="901715"/>
          </a:xfrm>
        </p:grpSpPr>
        <p:sp>
          <p:nvSpPr>
            <p:cNvPr id="100" name="Oval 99">
              <a:extLst>
                <a:ext uri="{FF2B5EF4-FFF2-40B4-BE49-F238E27FC236}">
                  <a16:creationId xmlns:a16="http://schemas.microsoft.com/office/drawing/2014/main" id="{D5E25D80-F28D-BFD8-D25E-AD8BFD058421}"/>
                </a:ext>
              </a:extLst>
            </p:cNvPr>
            <p:cNvSpPr/>
            <p:nvPr/>
          </p:nvSpPr>
          <p:spPr>
            <a:xfrm>
              <a:off x="13242189" y="6870654"/>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1" name="Graphic 100">
              <a:extLst>
                <a:ext uri="{FF2B5EF4-FFF2-40B4-BE49-F238E27FC236}">
                  <a16:creationId xmlns:a16="http://schemas.microsoft.com/office/drawing/2014/main" id="{6C8F9306-2BCF-540C-F5BE-6CC9DF8506F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3417815" y="7184813"/>
              <a:ext cx="525063" cy="283258"/>
            </a:xfrm>
            <a:prstGeom prst="rect">
              <a:avLst/>
            </a:prstGeom>
          </p:spPr>
        </p:pic>
      </p:grpSp>
      <p:grpSp>
        <p:nvGrpSpPr>
          <p:cNvPr id="102" name="Group 101">
            <a:extLst>
              <a:ext uri="{FF2B5EF4-FFF2-40B4-BE49-F238E27FC236}">
                <a16:creationId xmlns:a16="http://schemas.microsoft.com/office/drawing/2014/main" id="{E06E7769-BF26-4D3E-8569-8F1D4BAF35D2}"/>
              </a:ext>
            </a:extLst>
          </p:cNvPr>
          <p:cNvGrpSpPr/>
          <p:nvPr/>
        </p:nvGrpSpPr>
        <p:grpSpPr>
          <a:xfrm>
            <a:off x="8163302" y="3565457"/>
            <a:ext cx="901715" cy="901715"/>
            <a:chOff x="8145108" y="3557089"/>
            <a:chExt cx="901715" cy="901715"/>
          </a:xfrm>
        </p:grpSpPr>
        <p:sp>
          <p:nvSpPr>
            <p:cNvPr id="103" name="Oval 102">
              <a:extLst>
                <a:ext uri="{FF2B5EF4-FFF2-40B4-BE49-F238E27FC236}">
                  <a16:creationId xmlns:a16="http://schemas.microsoft.com/office/drawing/2014/main" id="{1BCA63DC-5212-936A-39D4-6335E9EFA9E2}"/>
                </a:ext>
              </a:extLst>
            </p:cNvPr>
            <p:cNvSpPr/>
            <p:nvPr/>
          </p:nvSpPr>
          <p:spPr>
            <a:xfrm>
              <a:off x="8145108" y="3557089"/>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4" name="Graphic 103">
              <a:extLst>
                <a:ext uri="{FF2B5EF4-FFF2-40B4-BE49-F238E27FC236}">
                  <a16:creationId xmlns:a16="http://schemas.microsoft.com/office/drawing/2014/main" id="{3ADBAA42-3452-6AFF-7CF3-C9E9D0B6AEA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05734" y="3786763"/>
              <a:ext cx="556274" cy="476330"/>
            </a:xfrm>
            <a:prstGeom prst="rect">
              <a:avLst/>
            </a:prstGeom>
          </p:spPr>
        </p:pic>
      </p:grpSp>
      <p:grpSp>
        <p:nvGrpSpPr>
          <p:cNvPr id="105" name="Group 104">
            <a:extLst>
              <a:ext uri="{FF2B5EF4-FFF2-40B4-BE49-F238E27FC236}">
                <a16:creationId xmlns:a16="http://schemas.microsoft.com/office/drawing/2014/main" id="{F0111155-4780-938A-CB61-DC695E9EC52F}"/>
              </a:ext>
            </a:extLst>
          </p:cNvPr>
          <p:cNvGrpSpPr/>
          <p:nvPr/>
        </p:nvGrpSpPr>
        <p:grpSpPr>
          <a:xfrm>
            <a:off x="8163302" y="6900287"/>
            <a:ext cx="901715" cy="901715"/>
            <a:chOff x="8049157" y="6841921"/>
            <a:chExt cx="901715" cy="901715"/>
          </a:xfrm>
        </p:grpSpPr>
        <p:sp>
          <p:nvSpPr>
            <p:cNvPr id="106" name="Oval 105">
              <a:extLst>
                <a:ext uri="{FF2B5EF4-FFF2-40B4-BE49-F238E27FC236}">
                  <a16:creationId xmlns:a16="http://schemas.microsoft.com/office/drawing/2014/main" id="{47D4C332-3D23-412E-EBAA-6D89FD170DED}"/>
                </a:ext>
              </a:extLst>
            </p:cNvPr>
            <p:cNvSpPr/>
            <p:nvPr/>
          </p:nvSpPr>
          <p:spPr>
            <a:xfrm>
              <a:off x="8049157" y="6841921"/>
              <a:ext cx="901715" cy="901715"/>
            </a:xfrm>
            <a:prstGeom prst="ellipse">
              <a:avLst/>
            </a:prstGeom>
            <a:solidFill>
              <a:srgbClr val="BFDB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7" name="Graphic 106">
              <a:extLst>
                <a:ext uri="{FF2B5EF4-FFF2-40B4-BE49-F238E27FC236}">
                  <a16:creationId xmlns:a16="http://schemas.microsoft.com/office/drawing/2014/main" id="{A1551702-BDAE-FCF2-6B6D-2D4680A406F5}"/>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8306790" y="6986778"/>
              <a:ext cx="386448" cy="612000"/>
            </a:xfrm>
            <a:prstGeom prst="rect">
              <a:avLst/>
            </a:prstGeom>
          </p:spPr>
        </p:pic>
      </p:grpSp>
      <p:sp>
        <p:nvSpPr>
          <p:cNvPr id="108" name="Oval 107">
            <a:extLst>
              <a:ext uri="{FF2B5EF4-FFF2-40B4-BE49-F238E27FC236}">
                <a16:creationId xmlns:a16="http://schemas.microsoft.com/office/drawing/2014/main" id="{37873288-06C7-3772-6F0D-061C0455BC8E}"/>
              </a:ext>
            </a:extLst>
          </p:cNvPr>
          <p:cNvSpPr>
            <a:spLocks noChangeAspect="1"/>
          </p:cNvSpPr>
          <p:nvPr/>
        </p:nvSpPr>
        <p:spPr>
          <a:xfrm>
            <a:off x="9897288" y="5016961"/>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0" name="Oval 109">
            <a:extLst>
              <a:ext uri="{FF2B5EF4-FFF2-40B4-BE49-F238E27FC236}">
                <a16:creationId xmlns:a16="http://schemas.microsoft.com/office/drawing/2014/main" id="{6F58B58A-9FB0-CF89-F2C1-72FCFFB31979}"/>
              </a:ext>
            </a:extLst>
          </p:cNvPr>
          <p:cNvSpPr>
            <a:spLocks noChangeAspect="1"/>
          </p:cNvSpPr>
          <p:nvPr/>
        </p:nvSpPr>
        <p:spPr>
          <a:xfrm>
            <a:off x="14969985" y="5033853"/>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3" name="Oval 112">
            <a:extLst>
              <a:ext uri="{FF2B5EF4-FFF2-40B4-BE49-F238E27FC236}">
                <a16:creationId xmlns:a16="http://schemas.microsoft.com/office/drawing/2014/main" id="{F08383A0-836D-9540-FB37-9456FB0BDECB}"/>
              </a:ext>
            </a:extLst>
          </p:cNvPr>
          <p:cNvSpPr>
            <a:spLocks noChangeAspect="1"/>
          </p:cNvSpPr>
          <p:nvPr/>
        </p:nvSpPr>
        <p:spPr>
          <a:xfrm>
            <a:off x="9431322" y="8326629"/>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5" name="Oval 114">
            <a:extLst>
              <a:ext uri="{FF2B5EF4-FFF2-40B4-BE49-F238E27FC236}">
                <a16:creationId xmlns:a16="http://schemas.microsoft.com/office/drawing/2014/main" id="{F42B65C7-9E8D-81EE-DBC8-585A773B350E}"/>
              </a:ext>
            </a:extLst>
          </p:cNvPr>
          <p:cNvSpPr>
            <a:spLocks noChangeAspect="1"/>
          </p:cNvSpPr>
          <p:nvPr/>
        </p:nvSpPr>
        <p:spPr>
          <a:xfrm>
            <a:off x="9945252" y="8326629"/>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9" name="Oval 118">
            <a:extLst>
              <a:ext uri="{FF2B5EF4-FFF2-40B4-BE49-F238E27FC236}">
                <a16:creationId xmlns:a16="http://schemas.microsoft.com/office/drawing/2014/main" id="{8BC80683-59B3-04ED-C620-371E2D989FF3}"/>
              </a:ext>
            </a:extLst>
          </p:cNvPr>
          <p:cNvSpPr>
            <a:spLocks noChangeAspect="1"/>
          </p:cNvSpPr>
          <p:nvPr/>
        </p:nvSpPr>
        <p:spPr>
          <a:xfrm>
            <a:off x="14475261" y="8283360"/>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0" name="Oval 119">
            <a:extLst>
              <a:ext uri="{FF2B5EF4-FFF2-40B4-BE49-F238E27FC236}">
                <a16:creationId xmlns:a16="http://schemas.microsoft.com/office/drawing/2014/main" id="{F3006C86-02A5-8068-B955-E084A32258A0}"/>
              </a:ext>
            </a:extLst>
          </p:cNvPr>
          <p:cNvSpPr>
            <a:spLocks noChangeAspect="1"/>
          </p:cNvSpPr>
          <p:nvPr/>
        </p:nvSpPr>
        <p:spPr>
          <a:xfrm>
            <a:off x="14986153" y="8283360"/>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1" name="Oval 120">
            <a:extLst>
              <a:ext uri="{FF2B5EF4-FFF2-40B4-BE49-F238E27FC236}">
                <a16:creationId xmlns:a16="http://schemas.microsoft.com/office/drawing/2014/main" id="{704DF6B1-7EFB-BD57-79F7-008022054938}"/>
              </a:ext>
            </a:extLst>
          </p:cNvPr>
          <p:cNvSpPr>
            <a:spLocks noChangeAspect="1"/>
          </p:cNvSpPr>
          <p:nvPr/>
        </p:nvSpPr>
        <p:spPr>
          <a:xfrm>
            <a:off x="15497045" y="8283357"/>
            <a:ext cx="324000" cy="324000"/>
          </a:xfrm>
          <a:prstGeom prst="ellipse">
            <a:avLst/>
          </a:prstGeom>
          <a:solidFill>
            <a:srgbClr val="2D85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5" name="Rectangle: Rounded Corners 124">
            <a:extLst>
              <a:ext uri="{FF2B5EF4-FFF2-40B4-BE49-F238E27FC236}">
                <a16:creationId xmlns:a16="http://schemas.microsoft.com/office/drawing/2014/main" id="{7C42873F-B539-1083-F3A2-F854EB6BC6FA}"/>
              </a:ext>
            </a:extLst>
          </p:cNvPr>
          <p:cNvSpPr/>
          <p:nvPr/>
        </p:nvSpPr>
        <p:spPr>
          <a:xfrm>
            <a:off x="14317009" y="3014318"/>
            <a:ext cx="3304310" cy="2274484"/>
          </a:xfrm>
          <a:prstGeom prst="roundRect">
            <a:avLst>
              <a:gd name="adj" fmla="val 4521"/>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6000" b="1">
                <a:solidFill>
                  <a:srgbClr val="2D858D"/>
                </a:solidFill>
                <a:latin typeface="Open Sans" panose="020B0606030504020204" pitchFamily="34" charset="0"/>
                <a:ea typeface="Open Sans" panose="020B0606030504020204" pitchFamily="34" charset="0"/>
                <a:cs typeface="Open Sans" panose="020B0606030504020204" pitchFamily="34" charset="0"/>
              </a:rPr>
              <a:t>2.6×</a:t>
            </a:r>
          </a:p>
          <a:p>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severe or profound disability</a:t>
            </a:r>
          </a:p>
        </p:txBody>
      </p:sp>
    </p:spTree>
    <p:extLst>
      <p:ext uri="{BB962C8B-B14F-4D97-AF65-F5344CB8AC3E}">
        <p14:creationId xmlns:p14="http://schemas.microsoft.com/office/powerpoint/2010/main" val="1935494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7F35D-DA96-329B-E8D4-91A3A18D1B04}"/>
              </a:ext>
            </a:extLst>
          </p:cNvPr>
          <p:cNvSpPr>
            <a:spLocks noGrp="1"/>
          </p:cNvSpPr>
          <p:nvPr>
            <p:ph type="title"/>
          </p:nvPr>
        </p:nvSpPr>
        <p:spPr/>
        <p:txBody>
          <a:bodyPr/>
          <a:lstStyle/>
          <a:p>
            <a:r>
              <a:rPr lang="en-AU"/>
              <a:t>Key messages</a:t>
            </a:r>
          </a:p>
        </p:txBody>
      </p:sp>
      <p:sp>
        <p:nvSpPr>
          <p:cNvPr id="3" name="Text Placeholder 2">
            <a:extLst>
              <a:ext uri="{FF2B5EF4-FFF2-40B4-BE49-F238E27FC236}">
                <a16:creationId xmlns:a16="http://schemas.microsoft.com/office/drawing/2014/main" id="{401F5D7F-8F75-EEF9-4EC3-340C1A4A80F3}"/>
              </a:ext>
            </a:extLst>
          </p:cNvPr>
          <p:cNvSpPr>
            <a:spLocks noGrp="1"/>
          </p:cNvSpPr>
          <p:nvPr>
            <p:ph type="body" sz="quarter" idx="11"/>
          </p:nvPr>
        </p:nvSpPr>
        <p:spPr>
          <a:xfrm>
            <a:off x="2474914" y="2397126"/>
            <a:ext cx="15782090" cy="6991350"/>
          </a:xfrm>
        </p:spPr>
        <p:txBody>
          <a:bodyPr>
            <a:normAutofit/>
          </a:bodyPr>
          <a:lstStyle/>
          <a:p>
            <a:pPr marL="457200" indent="-457200">
              <a:buFont typeface="Arial" panose="020B0604020202020204" pitchFamily="34" charset="0"/>
              <a:buChar char="•"/>
            </a:pPr>
            <a:r>
              <a:rPr lang="en-AU" sz="2800" b="1"/>
              <a:t>Survivors and descendants make up a substantial share of the Indigenous population</a:t>
            </a:r>
          </a:p>
          <a:p>
            <a:pPr marL="1143000" lvl="1" indent="-457200"/>
            <a:r>
              <a:rPr lang="en-AU" sz="2800"/>
              <a:t>Around 1 in 7 Indigenous Australians aged 50+ are survivors</a:t>
            </a:r>
          </a:p>
          <a:p>
            <a:pPr marL="1143000" lvl="1" indent="-457200"/>
            <a:r>
              <a:rPr lang="en-AU" sz="2800"/>
              <a:t>Almost half of Indigenous Australians aged 18+ are descendants</a:t>
            </a:r>
          </a:p>
          <a:p>
            <a:pPr marL="1143000" lvl="1" indent="-457200"/>
            <a:endParaRPr lang="en-AU" sz="2800"/>
          </a:p>
          <a:p>
            <a:pPr marL="457200" indent="-457200">
              <a:buFont typeface="Arial" panose="020B0604020202020204" pitchFamily="34" charset="0"/>
              <a:buChar char="•"/>
            </a:pPr>
            <a:r>
              <a:rPr lang="en-AU" sz="2800" b="1"/>
              <a:t>Higher need is evident across multiple areas of health and wellbeing</a:t>
            </a:r>
          </a:p>
          <a:p>
            <a:pPr marL="1143000" lvl="1" indent="-457200"/>
            <a:r>
              <a:rPr lang="en-AU" sz="2800"/>
              <a:t>Survivors and descendants face greater challenges than other Indigenous Australians of the same age</a:t>
            </a:r>
          </a:p>
          <a:p>
            <a:pPr marL="1143000" lvl="1" indent="-457200"/>
            <a:r>
              <a:rPr lang="en-AU" sz="2800"/>
              <a:t>Gaps are larger when survivors and descendants are compared with the non-Indigenous population</a:t>
            </a:r>
          </a:p>
          <a:p>
            <a:pPr marL="1143000" lvl="1" indent="-457200"/>
            <a:endParaRPr lang="en-AU" sz="2800"/>
          </a:p>
          <a:p>
            <a:pPr marL="457200" indent="-457200">
              <a:buFont typeface="Arial" panose="020B0604020202020204" pitchFamily="34" charset="0"/>
              <a:buChar char="•"/>
            </a:pPr>
            <a:r>
              <a:rPr lang="en-AU" sz="2800" b="1"/>
              <a:t>Maintaining the evidence base could become more challenging as survivors age</a:t>
            </a:r>
          </a:p>
          <a:p>
            <a:pPr marL="1143000" lvl="1" indent="-457200"/>
            <a:r>
              <a:rPr lang="en-AU" sz="2800"/>
              <a:t>Survivors are an ageing population — nearly 1 in 3 survivors are aged 65 and over</a:t>
            </a:r>
          </a:p>
          <a:p>
            <a:pPr marL="1143000" lvl="1" indent="-457200"/>
            <a:r>
              <a:rPr lang="en-AU" sz="2800"/>
              <a:t>As survivors grow older, they could become less well represented in household surveys, making it more difficult to understand their circumstances and needs over time</a:t>
            </a:r>
          </a:p>
          <a:p>
            <a:pPr marL="1143000" lvl="1" indent="-457200"/>
            <a:r>
              <a:rPr lang="en-AU" sz="2800"/>
              <a:t>Data development should be explored to maintain the evidence base</a:t>
            </a:r>
          </a:p>
        </p:txBody>
      </p:sp>
    </p:spTree>
    <p:extLst>
      <p:ext uri="{BB962C8B-B14F-4D97-AF65-F5344CB8AC3E}">
        <p14:creationId xmlns:p14="http://schemas.microsoft.com/office/powerpoint/2010/main" val="2332327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13EE121-A432-3353-E3B2-0D2DDCE4BF2E}"/>
              </a:ext>
            </a:extLst>
          </p:cNvPr>
          <p:cNvSpPr>
            <a:spLocks noGrp="1"/>
          </p:cNvSpPr>
          <p:nvPr>
            <p:ph type="title"/>
          </p:nvPr>
        </p:nvSpPr>
        <p:spPr/>
        <p:txBody>
          <a:bodyPr/>
          <a:lstStyle/>
          <a:p>
            <a:r>
              <a:rPr lang="en-AU"/>
              <a:t>Reports and resources</a:t>
            </a:r>
          </a:p>
        </p:txBody>
      </p:sp>
      <p:grpSp>
        <p:nvGrpSpPr>
          <p:cNvPr id="8" name="Group 7">
            <a:extLst>
              <a:ext uri="{FF2B5EF4-FFF2-40B4-BE49-F238E27FC236}">
                <a16:creationId xmlns:a16="http://schemas.microsoft.com/office/drawing/2014/main" id="{070F2892-FBCC-E1AF-EDFA-7B39F824B50C}"/>
              </a:ext>
            </a:extLst>
          </p:cNvPr>
          <p:cNvGrpSpPr/>
          <p:nvPr/>
        </p:nvGrpSpPr>
        <p:grpSpPr>
          <a:xfrm>
            <a:off x="1974841" y="2783846"/>
            <a:ext cx="3914499" cy="6881740"/>
            <a:chOff x="1809058" y="2783846"/>
            <a:chExt cx="3914499" cy="6881740"/>
          </a:xfrm>
        </p:grpSpPr>
        <p:pic>
          <p:nvPicPr>
            <p:cNvPr id="5" name="Picture PDF SURV">
              <a:extLst>
                <a:ext uri="{FF2B5EF4-FFF2-40B4-BE49-F238E27FC236}">
                  <a16:creationId xmlns:a16="http://schemas.microsoft.com/office/drawing/2014/main" id="{E2504465-0C4F-5A44-BF68-7D7256210B9A}"/>
                </a:ext>
              </a:extLst>
            </p:cNvPr>
            <p:cNvPicPr>
              <a:picLocks noChangeAspect="1"/>
            </p:cNvPicPr>
            <p:nvPr/>
          </p:nvPicPr>
          <p:blipFill>
            <a:blip r:embed="rId3"/>
            <a:stretch>
              <a:fillRect/>
            </a:stretch>
          </p:blipFill>
          <p:spPr>
            <a:xfrm>
              <a:off x="1809058" y="2783846"/>
              <a:ext cx="3240000" cy="4570547"/>
            </a:xfrm>
            <a:prstGeom prst="rect">
              <a:avLst/>
            </a:prstGeom>
            <a:effectLst>
              <a:outerShdw blurRad="50800" dist="38100" dir="13500000" algn="br" rotWithShape="0">
                <a:prstClr val="black">
                  <a:alpha val="40000"/>
                </a:prstClr>
              </a:outerShdw>
            </a:effectLst>
          </p:spPr>
        </p:pic>
        <p:pic>
          <p:nvPicPr>
            <p:cNvPr id="7" name="Picture PDF DESC">
              <a:extLst>
                <a:ext uri="{FF2B5EF4-FFF2-40B4-BE49-F238E27FC236}">
                  <a16:creationId xmlns:a16="http://schemas.microsoft.com/office/drawing/2014/main" id="{91313E1C-2174-0625-0897-CA0C775EAEA9}"/>
                </a:ext>
              </a:extLst>
            </p:cNvPr>
            <p:cNvPicPr>
              <a:picLocks noChangeAspect="1"/>
            </p:cNvPicPr>
            <p:nvPr/>
          </p:nvPicPr>
          <p:blipFill>
            <a:blip r:embed="rId4"/>
            <a:stretch>
              <a:fillRect/>
            </a:stretch>
          </p:blipFill>
          <p:spPr>
            <a:xfrm>
              <a:off x="2483557" y="5095038"/>
              <a:ext cx="3240000" cy="4570548"/>
            </a:xfrm>
            <a:prstGeom prst="rect">
              <a:avLst/>
            </a:prstGeom>
            <a:effectLst>
              <a:outerShdw blurRad="50800" dist="38100" dir="13500000" algn="br" rotWithShape="0">
                <a:prstClr val="black">
                  <a:alpha val="40000"/>
                </a:prstClr>
              </a:outerShdw>
            </a:effectLst>
          </p:spPr>
        </p:pic>
      </p:grpSp>
      <p:pic>
        <p:nvPicPr>
          <p:cNvPr id="11" name="Picture WEB">
            <a:extLst>
              <a:ext uri="{FF2B5EF4-FFF2-40B4-BE49-F238E27FC236}">
                <a16:creationId xmlns:a16="http://schemas.microsoft.com/office/drawing/2014/main" id="{D3316689-B4FA-49C4-4370-18E486ED986D}"/>
              </a:ext>
            </a:extLst>
          </p:cNvPr>
          <p:cNvPicPr>
            <a:picLocks noChangeAspect="1"/>
          </p:cNvPicPr>
          <p:nvPr/>
        </p:nvPicPr>
        <p:blipFill>
          <a:blip r:embed="rId5"/>
          <a:srcRect b="24150"/>
          <a:stretch>
            <a:fillRect/>
          </a:stretch>
        </p:blipFill>
        <p:spPr>
          <a:xfrm>
            <a:off x="7480044" y="2680323"/>
            <a:ext cx="5144011" cy="4895032"/>
          </a:xfrm>
          <a:prstGeom prst="rect">
            <a:avLst/>
          </a:prstGeom>
        </p:spPr>
      </p:pic>
      <p:grpSp>
        <p:nvGrpSpPr>
          <p:cNvPr id="6" name="Group 5">
            <a:extLst>
              <a:ext uri="{FF2B5EF4-FFF2-40B4-BE49-F238E27FC236}">
                <a16:creationId xmlns:a16="http://schemas.microsoft.com/office/drawing/2014/main" id="{DBF31996-05BD-F1E2-2CC7-165A347371C7}"/>
              </a:ext>
            </a:extLst>
          </p:cNvPr>
          <p:cNvGrpSpPr/>
          <p:nvPr/>
        </p:nvGrpSpPr>
        <p:grpSpPr>
          <a:xfrm>
            <a:off x="14214760" y="2680323"/>
            <a:ext cx="3914499" cy="6881740"/>
            <a:chOff x="1809058" y="2783846"/>
            <a:chExt cx="3914499" cy="6881740"/>
          </a:xfrm>
        </p:grpSpPr>
        <p:pic>
          <p:nvPicPr>
            <p:cNvPr id="17" name="Picture FS SURV">
              <a:extLst>
                <a:ext uri="{FF2B5EF4-FFF2-40B4-BE49-F238E27FC236}">
                  <a16:creationId xmlns:a16="http://schemas.microsoft.com/office/drawing/2014/main" id="{20EED876-40CB-A907-7D6D-C706507AF969}"/>
                </a:ext>
              </a:extLst>
            </p:cNvPr>
            <p:cNvPicPr>
              <a:picLocks noChangeAspect="1"/>
            </p:cNvPicPr>
            <p:nvPr/>
          </p:nvPicPr>
          <p:blipFill>
            <a:blip r:embed="rId6"/>
            <a:stretch>
              <a:fillRect/>
            </a:stretch>
          </p:blipFill>
          <p:spPr>
            <a:xfrm>
              <a:off x="1809058" y="2783846"/>
              <a:ext cx="3240000" cy="4579747"/>
            </a:xfrm>
            <a:prstGeom prst="rect">
              <a:avLst/>
            </a:prstGeom>
            <a:effectLst>
              <a:outerShdw blurRad="50800" dist="38100" dir="13500000" algn="br" rotWithShape="0">
                <a:prstClr val="black">
                  <a:alpha val="40000"/>
                </a:prstClr>
              </a:outerShdw>
            </a:effectLst>
          </p:spPr>
        </p:pic>
        <p:pic>
          <p:nvPicPr>
            <p:cNvPr id="19" name="Picture FS DESC">
              <a:extLst>
                <a:ext uri="{FF2B5EF4-FFF2-40B4-BE49-F238E27FC236}">
                  <a16:creationId xmlns:a16="http://schemas.microsoft.com/office/drawing/2014/main" id="{F3A37B29-9E3A-540D-0639-B427C391F633}"/>
                </a:ext>
              </a:extLst>
            </p:cNvPr>
            <p:cNvPicPr>
              <a:picLocks noChangeAspect="1"/>
            </p:cNvPicPr>
            <p:nvPr/>
          </p:nvPicPr>
          <p:blipFill>
            <a:blip r:embed="rId7"/>
            <a:stretch>
              <a:fillRect/>
            </a:stretch>
          </p:blipFill>
          <p:spPr>
            <a:xfrm>
              <a:off x="2483557" y="5085839"/>
              <a:ext cx="3240000" cy="4579747"/>
            </a:xfrm>
            <a:prstGeom prst="rect">
              <a:avLst/>
            </a:prstGeom>
            <a:effectLst>
              <a:outerShdw blurRad="50800" dist="38100" dir="13500000" algn="br" rotWithShape="0">
                <a:prstClr val="black">
                  <a:alpha val="40000"/>
                </a:prstClr>
              </a:outerShdw>
            </a:effectLst>
          </p:spPr>
        </p:pic>
      </p:grpSp>
      <p:grpSp>
        <p:nvGrpSpPr>
          <p:cNvPr id="13" name="Group 12">
            <a:extLst>
              <a:ext uri="{FF2B5EF4-FFF2-40B4-BE49-F238E27FC236}">
                <a16:creationId xmlns:a16="http://schemas.microsoft.com/office/drawing/2014/main" id="{34499C8E-2328-0596-256F-132A83564D76}"/>
              </a:ext>
            </a:extLst>
          </p:cNvPr>
          <p:cNvGrpSpPr/>
          <p:nvPr/>
        </p:nvGrpSpPr>
        <p:grpSpPr>
          <a:xfrm>
            <a:off x="7480044" y="8091636"/>
            <a:ext cx="5871674" cy="2304739"/>
            <a:chOff x="7480044" y="8091636"/>
            <a:chExt cx="5871674" cy="2304739"/>
          </a:xfrm>
        </p:grpSpPr>
        <p:pic>
          <p:nvPicPr>
            <p:cNvPr id="23" name="Picture AUS">
              <a:extLst>
                <a:ext uri="{FF2B5EF4-FFF2-40B4-BE49-F238E27FC236}">
                  <a16:creationId xmlns:a16="http://schemas.microsoft.com/office/drawing/2014/main" id="{6B6C9746-38FC-85D6-91ED-24BB9BE24072}"/>
                </a:ext>
              </a:extLst>
            </p:cNvPr>
            <p:cNvPicPr>
              <a:picLocks noChangeAspect="1"/>
            </p:cNvPicPr>
            <p:nvPr/>
          </p:nvPicPr>
          <p:blipFill>
            <a:blip r:embed="rId8"/>
            <a:stretch>
              <a:fillRect/>
            </a:stretch>
          </p:blipFill>
          <p:spPr>
            <a:xfrm rot="21596666">
              <a:off x="7480044" y="8091636"/>
              <a:ext cx="2204955" cy="1559145"/>
            </a:xfrm>
            <a:prstGeom prst="rect">
              <a:avLst/>
            </a:prstGeom>
            <a:effectLst>
              <a:outerShdw blurRad="50800" dist="38100" dir="13500000" algn="br" rotWithShape="0">
                <a:prstClr val="black">
                  <a:alpha val="40000"/>
                </a:prstClr>
              </a:outerShdw>
            </a:effectLst>
          </p:spPr>
        </p:pic>
        <p:pic>
          <p:nvPicPr>
            <p:cNvPr id="25" name="Picture NSW+ACT">
              <a:extLst>
                <a:ext uri="{FF2B5EF4-FFF2-40B4-BE49-F238E27FC236}">
                  <a16:creationId xmlns:a16="http://schemas.microsoft.com/office/drawing/2014/main" id="{5535F262-422D-D594-7B62-EFBF1D7ABD33}"/>
                </a:ext>
              </a:extLst>
            </p:cNvPr>
            <p:cNvPicPr>
              <a:picLocks noChangeAspect="1"/>
            </p:cNvPicPr>
            <p:nvPr/>
          </p:nvPicPr>
          <p:blipFill>
            <a:blip r:embed="rId9"/>
            <a:stretch>
              <a:fillRect/>
            </a:stretch>
          </p:blipFill>
          <p:spPr>
            <a:xfrm rot="21596666">
              <a:off x="8003861" y="8198149"/>
              <a:ext cx="2204955" cy="1559145"/>
            </a:xfrm>
            <a:prstGeom prst="rect">
              <a:avLst/>
            </a:prstGeom>
            <a:effectLst>
              <a:outerShdw blurRad="50800" dist="38100" dir="13500000" algn="br" rotWithShape="0">
                <a:prstClr val="black">
                  <a:alpha val="40000"/>
                </a:prstClr>
              </a:outerShdw>
            </a:effectLst>
          </p:spPr>
        </p:pic>
        <p:pic>
          <p:nvPicPr>
            <p:cNvPr id="35" name="Picture VIC">
              <a:extLst>
                <a:ext uri="{FF2B5EF4-FFF2-40B4-BE49-F238E27FC236}">
                  <a16:creationId xmlns:a16="http://schemas.microsoft.com/office/drawing/2014/main" id="{438E7458-6779-A7C9-881B-8220D1B61A9C}"/>
                </a:ext>
              </a:extLst>
            </p:cNvPr>
            <p:cNvPicPr>
              <a:picLocks noChangeAspect="1"/>
            </p:cNvPicPr>
            <p:nvPr/>
          </p:nvPicPr>
          <p:blipFill>
            <a:blip r:embed="rId10"/>
            <a:stretch>
              <a:fillRect/>
            </a:stretch>
          </p:blipFill>
          <p:spPr>
            <a:xfrm rot="21596666">
              <a:off x="8527678" y="8304662"/>
              <a:ext cx="2204955" cy="1559145"/>
            </a:xfrm>
            <a:prstGeom prst="rect">
              <a:avLst/>
            </a:prstGeom>
            <a:effectLst>
              <a:outerShdw blurRad="50800" dist="38100" dir="13500000" algn="br" rotWithShape="0">
                <a:prstClr val="black">
                  <a:alpha val="40000"/>
                </a:prstClr>
              </a:outerShdw>
            </a:effectLst>
          </p:spPr>
        </p:pic>
        <p:pic>
          <p:nvPicPr>
            <p:cNvPr id="29" name="Picture QLD">
              <a:extLst>
                <a:ext uri="{FF2B5EF4-FFF2-40B4-BE49-F238E27FC236}">
                  <a16:creationId xmlns:a16="http://schemas.microsoft.com/office/drawing/2014/main" id="{8E7B485C-3385-4BE7-F14C-0A84F758BD74}"/>
                </a:ext>
              </a:extLst>
            </p:cNvPr>
            <p:cNvPicPr>
              <a:picLocks noChangeAspect="1"/>
            </p:cNvPicPr>
            <p:nvPr/>
          </p:nvPicPr>
          <p:blipFill>
            <a:blip r:embed="rId11"/>
            <a:stretch>
              <a:fillRect/>
            </a:stretch>
          </p:blipFill>
          <p:spPr>
            <a:xfrm rot="21596666">
              <a:off x="9051495" y="8411175"/>
              <a:ext cx="2204955" cy="1559145"/>
            </a:xfrm>
            <a:prstGeom prst="rect">
              <a:avLst/>
            </a:prstGeom>
            <a:effectLst>
              <a:outerShdw blurRad="50800" dist="38100" dir="13500000" algn="br" rotWithShape="0">
                <a:prstClr val="black">
                  <a:alpha val="40000"/>
                </a:prstClr>
              </a:outerShdw>
            </a:effectLst>
          </p:spPr>
        </p:pic>
        <p:pic>
          <p:nvPicPr>
            <p:cNvPr id="21" name="Picture WA">
              <a:extLst>
                <a:ext uri="{FF2B5EF4-FFF2-40B4-BE49-F238E27FC236}">
                  <a16:creationId xmlns:a16="http://schemas.microsoft.com/office/drawing/2014/main" id="{12B0412C-598D-4C0D-CE30-BE72E9D788E1}"/>
                </a:ext>
              </a:extLst>
            </p:cNvPr>
            <p:cNvPicPr>
              <a:picLocks noChangeAspect="1"/>
            </p:cNvPicPr>
            <p:nvPr/>
          </p:nvPicPr>
          <p:blipFill>
            <a:blip r:embed="rId12"/>
            <a:stretch>
              <a:fillRect/>
            </a:stretch>
          </p:blipFill>
          <p:spPr>
            <a:xfrm rot="21596666">
              <a:off x="9575312" y="8517688"/>
              <a:ext cx="2204955" cy="1559145"/>
            </a:xfrm>
            <a:prstGeom prst="rect">
              <a:avLst/>
            </a:prstGeom>
            <a:effectLst>
              <a:outerShdw blurRad="50800" dist="38100" dir="13500000" algn="br" rotWithShape="0">
                <a:prstClr val="black">
                  <a:alpha val="40000"/>
                </a:prstClr>
              </a:outerShdw>
            </a:effectLst>
          </p:spPr>
        </p:pic>
        <p:pic>
          <p:nvPicPr>
            <p:cNvPr id="31" name="Picture SA">
              <a:extLst>
                <a:ext uri="{FF2B5EF4-FFF2-40B4-BE49-F238E27FC236}">
                  <a16:creationId xmlns:a16="http://schemas.microsoft.com/office/drawing/2014/main" id="{E0136D7B-917A-0265-FD1B-D834AFBDC011}"/>
                </a:ext>
              </a:extLst>
            </p:cNvPr>
            <p:cNvPicPr>
              <a:picLocks noChangeAspect="1"/>
            </p:cNvPicPr>
            <p:nvPr/>
          </p:nvPicPr>
          <p:blipFill>
            <a:blip r:embed="rId13"/>
            <a:stretch>
              <a:fillRect/>
            </a:stretch>
          </p:blipFill>
          <p:spPr>
            <a:xfrm rot="21596666">
              <a:off x="10099129" y="8624201"/>
              <a:ext cx="2204955" cy="1559145"/>
            </a:xfrm>
            <a:prstGeom prst="rect">
              <a:avLst/>
            </a:prstGeom>
            <a:effectLst>
              <a:outerShdw blurRad="50800" dist="38100" dir="13500000" algn="br" rotWithShape="0">
                <a:prstClr val="black">
                  <a:alpha val="40000"/>
                </a:prstClr>
              </a:outerShdw>
            </a:effectLst>
          </p:spPr>
        </p:pic>
        <p:pic>
          <p:nvPicPr>
            <p:cNvPr id="33" name="Picture TAS">
              <a:extLst>
                <a:ext uri="{FF2B5EF4-FFF2-40B4-BE49-F238E27FC236}">
                  <a16:creationId xmlns:a16="http://schemas.microsoft.com/office/drawing/2014/main" id="{9E32B3BB-BFDD-328F-3555-531320C34573}"/>
                </a:ext>
              </a:extLst>
            </p:cNvPr>
            <p:cNvPicPr>
              <a:picLocks noChangeAspect="1"/>
            </p:cNvPicPr>
            <p:nvPr/>
          </p:nvPicPr>
          <p:blipFill>
            <a:blip r:embed="rId14"/>
            <a:stretch>
              <a:fillRect/>
            </a:stretch>
          </p:blipFill>
          <p:spPr>
            <a:xfrm rot="21596666">
              <a:off x="10622946" y="8730714"/>
              <a:ext cx="2204955" cy="1559145"/>
            </a:xfrm>
            <a:prstGeom prst="rect">
              <a:avLst/>
            </a:prstGeom>
            <a:effectLst>
              <a:outerShdw blurRad="50800" dist="38100" dir="13500000" algn="br" rotWithShape="0">
                <a:prstClr val="black">
                  <a:alpha val="40000"/>
                </a:prstClr>
              </a:outerShdw>
            </a:effectLst>
          </p:spPr>
        </p:pic>
        <p:pic>
          <p:nvPicPr>
            <p:cNvPr id="27" name="Picture NT">
              <a:extLst>
                <a:ext uri="{FF2B5EF4-FFF2-40B4-BE49-F238E27FC236}">
                  <a16:creationId xmlns:a16="http://schemas.microsoft.com/office/drawing/2014/main" id="{330854A4-3735-0A9E-B223-2B62621ABE06}"/>
                </a:ext>
              </a:extLst>
            </p:cNvPr>
            <p:cNvPicPr>
              <a:picLocks noChangeAspect="1"/>
            </p:cNvPicPr>
            <p:nvPr/>
          </p:nvPicPr>
          <p:blipFill>
            <a:blip r:embed="rId15"/>
            <a:stretch>
              <a:fillRect/>
            </a:stretch>
          </p:blipFill>
          <p:spPr>
            <a:xfrm rot="21596666">
              <a:off x="11146763" y="8837230"/>
              <a:ext cx="2204955" cy="1559145"/>
            </a:xfrm>
            <a:prstGeom prst="rect">
              <a:avLst/>
            </a:prstGeom>
            <a:effectLst>
              <a:outerShdw blurRad="50800" dist="38100" dir="13500000" algn="br" rotWithShape="0">
                <a:prstClr val="black">
                  <a:alpha val="40000"/>
                </a:prstClr>
              </a:outerShdw>
            </a:effectLst>
          </p:spPr>
        </p:pic>
      </p:grpSp>
      <p:sp>
        <p:nvSpPr>
          <p:cNvPr id="14" name="TextBox 13">
            <a:extLst>
              <a:ext uri="{FF2B5EF4-FFF2-40B4-BE49-F238E27FC236}">
                <a16:creationId xmlns:a16="http://schemas.microsoft.com/office/drawing/2014/main" id="{971C625C-F5C6-7EC0-2915-E669E73E6DBF}"/>
              </a:ext>
            </a:extLst>
          </p:cNvPr>
          <p:cNvSpPr txBox="1"/>
          <p:nvPr/>
        </p:nvSpPr>
        <p:spPr>
          <a:xfrm>
            <a:off x="1974841" y="2009636"/>
            <a:ext cx="3026149" cy="400110"/>
          </a:xfrm>
          <a:prstGeom prst="rect">
            <a:avLst/>
          </a:prstGeom>
          <a:noFill/>
        </p:spPr>
        <p:txBody>
          <a:bodyPr wrap="none" rtlCol="0">
            <a:spAutoFit/>
          </a:bodyPr>
          <a:lstStyle/>
          <a:p>
            <a:r>
              <a:rPr lang="en-AU" sz="2000" b="1">
                <a:latin typeface="Open Sans" panose="020B0606030504020204" pitchFamily="34" charset="0"/>
                <a:ea typeface="Open Sans" panose="020B0606030504020204" pitchFamily="34" charset="0"/>
                <a:cs typeface="Open Sans" panose="020B0606030504020204" pitchFamily="34" charset="0"/>
              </a:rPr>
              <a:t>Downloadable reports</a:t>
            </a:r>
          </a:p>
        </p:txBody>
      </p:sp>
      <p:sp>
        <p:nvSpPr>
          <p:cNvPr id="15" name="TextBox 14">
            <a:extLst>
              <a:ext uri="{FF2B5EF4-FFF2-40B4-BE49-F238E27FC236}">
                <a16:creationId xmlns:a16="http://schemas.microsoft.com/office/drawing/2014/main" id="{E2C5A652-DCF8-BFE2-3AB8-5174A19A3279}"/>
              </a:ext>
            </a:extLst>
          </p:cNvPr>
          <p:cNvSpPr txBox="1"/>
          <p:nvPr/>
        </p:nvSpPr>
        <p:spPr>
          <a:xfrm>
            <a:off x="7479288" y="2009636"/>
            <a:ext cx="1621919" cy="400110"/>
          </a:xfrm>
          <a:prstGeom prst="rect">
            <a:avLst/>
          </a:prstGeom>
          <a:noFill/>
        </p:spPr>
        <p:txBody>
          <a:bodyPr wrap="none" rtlCol="0">
            <a:spAutoFit/>
          </a:bodyPr>
          <a:lstStyle/>
          <a:p>
            <a:r>
              <a:rPr lang="en-AU" sz="2000" b="1">
                <a:latin typeface="Open Sans" panose="020B0606030504020204" pitchFamily="34" charset="0"/>
                <a:ea typeface="Open Sans" panose="020B0606030504020204" pitchFamily="34" charset="0"/>
                <a:cs typeface="Open Sans" panose="020B0606030504020204" pitchFamily="34" charset="0"/>
              </a:rPr>
              <a:t>Web report</a:t>
            </a:r>
          </a:p>
        </p:txBody>
      </p:sp>
      <p:sp>
        <p:nvSpPr>
          <p:cNvPr id="16" name="TextBox 15">
            <a:extLst>
              <a:ext uri="{FF2B5EF4-FFF2-40B4-BE49-F238E27FC236}">
                <a16:creationId xmlns:a16="http://schemas.microsoft.com/office/drawing/2014/main" id="{CA5E061A-1BEA-75C3-9271-2C62F33A50E9}"/>
              </a:ext>
            </a:extLst>
          </p:cNvPr>
          <p:cNvSpPr txBox="1"/>
          <p:nvPr/>
        </p:nvSpPr>
        <p:spPr>
          <a:xfrm>
            <a:off x="14214760" y="2009636"/>
            <a:ext cx="1630575" cy="400110"/>
          </a:xfrm>
          <a:prstGeom prst="rect">
            <a:avLst/>
          </a:prstGeom>
          <a:noFill/>
        </p:spPr>
        <p:txBody>
          <a:bodyPr wrap="none" rtlCol="0">
            <a:spAutoFit/>
          </a:bodyPr>
          <a:lstStyle/>
          <a:p>
            <a:r>
              <a:rPr lang="en-AU" sz="2000" b="1">
                <a:latin typeface="Open Sans" panose="020B0606030504020204" pitchFamily="34" charset="0"/>
                <a:ea typeface="Open Sans" panose="020B0606030504020204" pitchFamily="34" charset="0"/>
                <a:cs typeface="Open Sans" panose="020B0606030504020204" pitchFamily="34" charset="0"/>
              </a:rPr>
              <a:t>Fact sheets</a:t>
            </a:r>
          </a:p>
        </p:txBody>
      </p:sp>
      <p:sp>
        <p:nvSpPr>
          <p:cNvPr id="18" name="TextBox 17">
            <a:extLst>
              <a:ext uri="{FF2B5EF4-FFF2-40B4-BE49-F238E27FC236}">
                <a16:creationId xmlns:a16="http://schemas.microsoft.com/office/drawing/2014/main" id="{DBA5260A-9F0A-CF18-8616-BEC4D2B17CE3}"/>
              </a:ext>
            </a:extLst>
          </p:cNvPr>
          <p:cNvSpPr txBox="1"/>
          <p:nvPr/>
        </p:nvSpPr>
        <p:spPr>
          <a:xfrm>
            <a:off x="11493252" y="7863196"/>
            <a:ext cx="1776127" cy="400110"/>
          </a:xfrm>
          <a:prstGeom prst="rect">
            <a:avLst/>
          </a:prstGeom>
          <a:noFill/>
        </p:spPr>
        <p:txBody>
          <a:bodyPr wrap="none" rtlCol="0">
            <a:spAutoFit/>
          </a:bodyPr>
          <a:lstStyle/>
          <a:p>
            <a:r>
              <a:rPr lang="en-AU" sz="2000" b="1">
                <a:latin typeface="Open Sans" panose="020B0606030504020204" pitchFamily="34" charset="0"/>
                <a:ea typeface="Open Sans" panose="020B0606030504020204" pitchFamily="34" charset="0"/>
                <a:cs typeface="Open Sans" panose="020B0606030504020204" pitchFamily="34" charset="0"/>
              </a:rPr>
              <a:t>Infographics</a:t>
            </a:r>
          </a:p>
        </p:txBody>
      </p:sp>
      <p:sp>
        <p:nvSpPr>
          <p:cNvPr id="2" name="TextBox 1">
            <a:extLst>
              <a:ext uri="{FF2B5EF4-FFF2-40B4-BE49-F238E27FC236}">
                <a16:creationId xmlns:a16="http://schemas.microsoft.com/office/drawing/2014/main" id="{54C6C0A3-35A9-84EC-3F4B-25425155E62C}"/>
              </a:ext>
            </a:extLst>
          </p:cNvPr>
          <p:cNvSpPr txBox="1"/>
          <p:nvPr/>
        </p:nvSpPr>
        <p:spPr>
          <a:xfrm>
            <a:off x="14214760" y="10019515"/>
            <a:ext cx="3993401" cy="400110"/>
          </a:xfrm>
          <a:prstGeom prst="rect">
            <a:avLst/>
          </a:prstGeom>
          <a:noFill/>
        </p:spPr>
        <p:txBody>
          <a:bodyPr wrap="none" rtlCol="0">
            <a:spAutoFit/>
          </a:bodyPr>
          <a:lstStyle/>
          <a:p>
            <a:r>
              <a:rPr lang="en-AU" sz="2000" b="1">
                <a:latin typeface="Open Sans" panose="020B0606030504020204" pitchFamily="34" charset="0"/>
                <a:ea typeface="Open Sans" panose="020B0606030504020204" pitchFamily="34" charset="0"/>
                <a:cs typeface="Open Sans" panose="020B0606030504020204" pitchFamily="34" charset="0"/>
              </a:rPr>
              <a:t>+ Reading guide </a:t>
            </a:r>
            <a:r>
              <a:rPr lang="en-AU" sz="2000">
                <a:latin typeface="Open Sans" panose="020B0606030504020204" pitchFamily="34" charset="0"/>
                <a:ea typeface="Open Sans" panose="020B0606030504020204" pitchFamily="34" charset="0"/>
                <a:cs typeface="Open Sans" panose="020B0606030504020204" pitchFamily="34" charset="0"/>
              </a:rPr>
              <a:t>&amp;</a:t>
            </a:r>
            <a:r>
              <a:rPr lang="en-AU" sz="2000" b="1">
                <a:latin typeface="Open Sans" panose="020B0606030504020204" pitchFamily="34" charset="0"/>
                <a:ea typeface="Open Sans" panose="020B0606030504020204" pitchFamily="34" charset="0"/>
                <a:cs typeface="Open Sans" panose="020B0606030504020204" pitchFamily="34" charset="0"/>
              </a:rPr>
              <a:t> Data tables</a:t>
            </a:r>
          </a:p>
        </p:txBody>
      </p:sp>
    </p:spTree>
    <p:extLst>
      <p:ext uri="{BB962C8B-B14F-4D97-AF65-F5344CB8AC3E}">
        <p14:creationId xmlns:p14="http://schemas.microsoft.com/office/powerpoint/2010/main" val="202110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11301C48-BCC9-69B4-2914-8C48B5710F82}"/>
              </a:ext>
            </a:extLst>
          </p:cNvPr>
          <p:cNvSpPr txBox="1">
            <a:spLocks/>
          </p:cNvSpPr>
          <p:nvPr/>
        </p:nvSpPr>
        <p:spPr>
          <a:xfrm>
            <a:off x="9869954" y="3636202"/>
            <a:ext cx="8309557" cy="794701"/>
          </a:xfrm>
          <a:prstGeom prst="rect">
            <a:avLst/>
          </a:prstGeom>
        </p:spPr>
        <p:txBody>
          <a:bodyPr lIns="91440" tIns="45720" rIns="91440" bIns="45720" anchor="ct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800">
                <a:latin typeface="Open Sans"/>
                <a:ea typeface="Open Sans"/>
                <a:cs typeface="Open Sans"/>
              </a:rPr>
              <a:t>Enter email address</a:t>
            </a:r>
            <a:endParaRPr lang="en-AU" sz="2800"/>
          </a:p>
        </p:txBody>
      </p:sp>
      <p:grpSp>
        <p:nvGrpSpPr>
          <p:cNvPr id="12" name="Group 11">
            <a:extLst>
              <a:ext uri="{FF2B5EF4-FFF2-40B4-BE49-F238E27FC236}">
                <a16:creationId xmlns:a16="http://schemas.microsoft.com/office/drawing/2014/main" id="{67DF4ABF-5B16-B7C3-5543-F327034E7F9C}"/>
              </a:ext>
            </a:extLst>
          </p:cNvPr>
          <p:cNvGrpSpPr/>
          <p:nvPr/>
        </p:nvGrpSpPr>
        <p:grpSpPr>
          <a:xfrm>
            <a:off x="8535815" y="3506538"/>
            <a:ext cx="1114107" cy="1131147"/>
            <a:chOff x="11478053" y="4437141"/>
            <a:chExt cx="715492" cy="715490"/>
          </a:xfrm>
        </p:grpSpPr>
        <p:sp>
          <p:nvSpPr>
            <p:cNvPr id="10" name="Freeform: Shape 9">
              <a:extLst>
                <a:ext uri="{FF2B5EF4-FFF2-40B4-BE49-F238E27FC236}">
                  <a16:creationId xmlns:a16="http://schemas.microsoft.com/office/drawing/2014/main" id="{9EA7D9D8-D637-BF55-90A4-D41F304C5A79}"/>
                </a:ext>
              </a:extLst>
            </p:cNvPr>
            <p:cNvSpPr/>
            <p:nvPr/>
          </p:nvSpPr>
          <p:spPr>
            <a:xfrm>
              <a:off x="11478053" y="4437141"/>
              <a:ext cx="715492" cy="715490"/>
            </a:xfrm>
            <a:custGeom>
              <a:avLst/>
              <a:gdLst>
                <a:gd name="connsiteX0" fmla="*/ 715474 w 715492"/>
                <a:gd name="connsiteY0" fmla="*/ 357745 h 715490"/>
                <a:gd name="connsiteX1" fmla="*/ 357728 w 715492"/>
                <a:gd name="connsiteY1" fmla="*/ 715490 h 715490"/>
                <a:gd name="connsiteX2" fmla="*/ 357728 w 715492"/>
                <a:gd name="connsiteY2" fmla="*/ 715490 h 715490"/>
                <a:gd name="connsiteX3" fmla="*/ 0 w 715492"/>
                <a:gd name="connsiteY3" fmla="*/ 357745 h 715490"/>
                <a:gd name="connsiteX4" fmla="*/ 0 w 715492"/>
                <a:gd name="connsiteY4" fmla="*/ 357745 h 715490"/>
                <a:gd name="connsiteX5" fmla="*/ 357746 w 715492"/>
                <a:gd name="connsiteY5" fmla="*/ 0 h 715490"/>
                <a:gd name="connsiteX6" fmla="*/ 357746 w 715492"/>
                <a:gd name="connsiteY6" fmla="*/ 0 h 715490"/>
                <a:gd name="connsiteX7" fmla="*/ 715492 w 715492"/>
                <a:gd name="connsiteY7" fmla="*/ 357745 h 715490"/>
                <a:gd name="connsiteX8" fmla="*/ 715492 w 715492"/>
                <a:gd name="connsiteY8" fmla="*/ 357745 h 715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492" h="715490">
                  <a:moveTo>
                    <a:pt x="715474" y="357745"/>
                  </a:moveTo>
                  <a:cubicBezTo>
                    <a:pt x="715474" y="555326"/>
                    <a:pt x="555310" y="715490"/>
                    <a:pt x="357728" y="715490"/>
                  </a:cubicBezTo>
                  <a:lnTo>
                    <a:pt x="357728" y="715490"/>
                  </a:lnTo>
                  <a:cubicBezTo>
                    <a:pt x="160165" y="715472"/>
                    <a:pt x="0" y="555308"/>
                    <a:pt x="0" y="357745"/>
                  </a:cubicBezTo>
                  <a:lnTo>
                    <a:pt x="0" y="357745"/>
                  </a:lnTo>
                  <a:cubicBezTo>
                    <a:pt x="0" y="160164"/>
                    <a:pt x="160165" y="0"/>
                    <a:pt x="357746" y="0"/>
                  </a:cubicBezTo>
                  <a:lnTo>
                    <a:pt x="357746" y="0"/>
                  </a:lnTo>
                  <a:cubicBezTo>
                    <a:pt x="555328" y="0"/>
                    <a:pt x="715492" y="160164"/>
                    <a:pt x="715492" y="357745"/>
                  </a:cubicBezTo>
                  <a:lnTo>
                    <a:pt x="715492" y="357745"/>
                  </a:lnTo>
                  <a:close/>
                </a:path>
              </a:pathLst>
            </a:custGeom>
            <a:gradFill flip="none" rotWithShape="1">
              <a:gsLst>
                <a:gs pos="0">
                  <a:srgbClr val="6B2382"/>
                </a:gs>
                <a:gs pos="50000">
                  <a:srgbClr val="70227F"/>
                </a:gs>
                <a:gs pos="100000">
                  <a:srgbClr val="8B1E6B"/>
                </a:gs>
              </a:gsLst>
              <a:path path="circle">
                <a:fillToRect l="100000" t="100000"/>
              </a:path>
              <a:tileRect r="-100000" b="-100000"/>
            </a:gradFill>
            <a:ln w="1799"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pic>
          <p:nvPicPr>
            <p:cNvPr id="11" name="Picture 10">
              <a:extLst>
                <a:ext uri="{FF2B5EF4-FFF2-40B4-BE49-F238E27FC236}">
                  <a16:creationId xmlns:a16="http://schemas.microsoft.com/office/drawing/2014/main" id="{30979980-8208-028C-1A27-B9C23AD07843}"/>
                </a:ext>
              </a:extLst>
            </p:cNvPr>
            <p:cNvPicPr>
              <a:picLocks noChangeAspect="1"/>
            </p:cNvPicPr>
            <p:nvPr/>
          </p:nvPicPr>
          <p:blipFill>
            <a:blip r:embed="rId2"/>
            <a:stretch>
              <a:fillRect/>
            </a:stretch>
          </p:blipFill>
          <p:spPr>
            <a:xfrm>
              <a:off x="11624551" y="4591489"/>
              <a:ext cx="430346" cy="430345"/>
            </a:xfrm>
            <a:custGeom>
              <a:avLst/>
              <a:gdLst>
                <a:gd name="connsiteX0" fmla="*/ 151 w 430346"/>
                <a:gd name="connsiteY0" fmla="*/ 155 h 430345"/>
                <a:gd name="connsiteX1" fmla="*/ 430498 w 430346"/>
                <a:gd name="connsiteY1" fmla="*/ 155 h 430345"/>
                <a:gd name="connsiteX2" fmla="*/ 430498 w 430346"/>
                <a:gd name="connsiteY2" fmla="*/ 430501 h 430345"/>
                <a:gd name="connsiteX3" fmla="*/ 151 w 430346"/>
                <a:gd name="connsiteY3" fmla="*/ 430501 h 430345"/>
              </a:gdLst>
              <a:ahLst/>
              <a:cxnLst>
                <a:cxn ang="0">
                  <a:pos x="connsiteX0" y="connsiteY0"/>
                </a:cxn>
                <a:cxn ang="0">
                  <a:pos x="connsiteX1" y="connsiteY1"/>
                </a:cxn>
                <a:cxn ang="0">
                  <a:pos x="connsiteX2" y="connsiteY2"/>
                </a:cxn>
                <a:cxn ang="0">
                  <a:pos x="connsiteX3" y="connsiteY3"/>
                </a:cxn>
              </a:cxnLst>
              <a:rect l="l" t="t" r="r" b="b"/>
              <a:pathLst>
                <a:path w="430346" h="430345">
                  <a:moveTo>
                    <a:pt x="151" y="155"/>
                  </a:moveTo>
                  <a:lnTo>
                    <a:pt x="430498" y="155"/>
                  </a:lnTo>
                  <a:lnTo>
                    <a:pt x="430498" y="430501"/>
                  </a:lnTo>
                  <a:lnTo>
                    <a:pt x="151" y="430501"/>
                  </a:lnTo>
                  <a:close/>
                </a:path>
              </a:pathLst>
            </a:custGeom>
          </p:spPr>
        </p:pic>
      </p:grpSp>
      <p:pic>
        <p:nvPicPr>
          <p:cNvPr id="13" name="Picture 12">
            <a:extLst>
              <a:ext uri="{FF2B5EF4-FFF2-40B4-BE49-F238E27FC236}">
                <a16:creationId xmlns:a16="http://schemas.microsoft.com/office/drawing/2014/main" id="{57592A85-B8F4-3E84-7F10-A8540BF5191B}"/>
              </a:ext>
            </a:extLst>
          </p:cNvPr>
          <p:cNvPicPr>
            <a:picLocks noChangeAspect="1"/>
          </p:cNvPicPr>
          <p:nvPr/>
        </p:nvPicPr>
        <p:blipFill>
          <a:blip r:embed="rId3"/>
          <a:stretch>
            <a:fillRect/>
          </a:stretch>
        </p:blipFill>
        <p:spPr>
          <a:xfrm>
            <a:off x="8543895" y="6680641"/>
            <a:ext cx="1124732" cy="1123950"/>
          </a:xfrm>
          <a:prstGeom prst="rect">
            <a:avLst/>
          </a:prstGeom>
        </p:spPr>
      </p:pic>
      <p:pic>
        <p:nvPicPr>
          <p:cNvPr id="14" name="Picture 13">
            <a:extLst>
              <a:ext uri="{FF2B5EF4-FFF2-40B4-BE49-F238E27FC236}">
                <a16:creationId xmlns:a16="http://schemas.microsoft.com/office/drawing/2014/main" id="{DD386FC9-B606-F49D-2EFE-5A1D12777DD0}"/>
              </a:ext>
            </a:extLst>
          </p:cNvPr>
          <p:cNvPicPr>
            <a:picLocks noChangeAspect="1"/>
          </p:cNvPicPr>
          <p:nvPr/>
        </p:nvPicPr>
        <p:blipFill>
          <a:blip r:embed="rId4"/>
          <a:stretch>
            <a:fillRect/>
          </a:stretch>
        </p:blipFill>
        <p:spPr>
          <a:xfrm>
            <a:off x="8543896" y="5097188"/>
            <a:ext cx="1124732" cy="1123950"/>
          </a:xfrm>
          <a:prstGeom prst="rect">
            <a:avLst/>
          </a:prstGeom>
        </p:spPr>
      </p:pic>
      <p:pic>
        <p:nvPicPr>
          <p:cNvPr id="16" name="Picture 15">
            <a:extLst>
              <a:ext uri="{FF2B5EF4-FFF2-40B4-BE49-F238E27FC236}">
                <a16:creationId xmlns:a16="http://schemas.microsoft.com/office/drawing/2014/main" id="{95AD5736-9ACB-6F10-FA5D-E8D9F38B17A3}"/>
              </a:ext>
            </a:extLst>
          </p:cNvPr>
          <p:cNvPicPr>
            <a:picLocks noChangeAspect="1"/>
          </p:cNvPicPr>
          <p:nvPr/>
        </p:nvPicPr>
        <p:blipFill>
          <a:blip r:embed="rId5"/>
          <a:stretch>
            <a:fillRect/>
          </a:stretch>
        </p:blipFill>
        <p:spPr>
          <a:xfrm>
            <a:off x="8543896" y="8264093"/>
            <a:ext cx="1124732" cy="1123950"/>
          </a:xfrm>
          <a:prstGeom prst="rect">
            <a:avLst/>
          </a:prstGeom>
        </p:spPr>
      </p:pic>
      <p:sp>
        <p:nvSpPr>
          <p:cNvPr id="7" name="Text Placeholder 6">
            <a:extLst>
              <a:ext uri="{FF2B5EF4-FFF2-40B4-BE49-F238E27FC236}">
                <a16:creationId xmlns:a16="http://schemas.microsoft.com/office/drawing/2014/main" id="{0D4C8147-809C-21FB-13B5-691C2DBB0F05}"/>
              </a:ext>
            </a:extLst>
          </p:cNvPr>
          <p:cNvSpPr txBox="1">
            <a:spLocks/>
          </p:cNvSpPr>
          <p:nvPr/>
        </p:nvSpPr>
        <p:spPr>
          <a:xfrm>
            <a:off x="9869955" y="5132568"/>
            <a:ext cx="8309556" cy="930590"/>
          </a:xfrm>
          <a:prstGeom prst="rect">
            <a:avLst/>
          </a:prstGeom>
        </p:spPr>
        <p:txBody>
          <a:bodyPr lIns="91440" tIns="45720" rIns="91440" bIns="45720" anchor="ct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800">
                <a:latin typeface="Open Sans"/>
                <a:ea typeface="Open Sans"/>
                <a:cs typeface="Open Sans"/>
              </a:rPr>
              <a:t>Enter website URL</a:t>
            </a:r>
            <a:endParaRPr lang="en-AU" sz="2800"/>
          </a:p>
        </p:txBody>
      </p:sp>
      <p:sp>
        <p:nvSpPr>
          <p:cNvPr id="8" name="Text Placeholder 6">
            <a:extLst>
              <a:ext uri="{FF2B5EF4-FFF2-40B4-BE49-F238E27FC236}">
                <a16:creationId xmlns:a16="http://schemas.microsoft.com/office/drawing/2014/main" id="{17523ADC-D13E-32DE-BC3D-945A02AF08A8}"/>
              </a:ext>
            </a:extLst>
          </p:cNvPr>
          <p:cNvSpPr txBox="1">
            <a:spLocks/>
          </p:cNvSpPr>
          <p:nvPr/>
        </p:nvSpPr>
        <p:spPr>
          <a:xfrm>
            <a:off x="9869954" y="6764823"/>
            <a:ext cx="8309555" cy="930590"/>
          </a:xfrm>
          <a:prstGeom prst="rect">
            <a:avLst/>
          </a:prstGeom>
        </p:spPr>
        <p:txBody>
          <a:bodyPr lIns="91440" tIns="45720" rIns="91440" bIns="45720" anchor="ct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800">
                <a:latin typeface="Open Sans"/>
                <a:ea typeface="Open Sans"/>
                <a:cs typeface="Open Sans"/>
              </a:rPr>
              <a:t>Enter Instagram username</a:t>
            </a:r>
            <a:endParaRPr lang="en-AU" sz="2800"/>
          </a:p>
        </p:txBody>
      </p:sp>
      <p:sp>
        <p:nvSpPr>
          <p:cNvPr id="9" name="Text Placeholder 6">
            <a:extLst>
              <a:ext uri="{FF2B5EF4-FFF2-40B4-BE49-F238E27FC236}">
                <a16:creationId xmlns:a16="http://schemas.microsoft.com/office/drawing/2014/main" id="{C6BA9CC2-074F-ADB8-1D43-BE20BEC49232}"/>
              </a:ext>
            </a:extLst>
          </p:cNvPr>
          <p:cNvSpPr txBox="1">
            <a:spLocks/>
          </p:cNvSpPr>
          <p:nvPr/>
        </p:nvSpPr>
        <p:spPr>
          <a:xfrm>
            <a:off x="9869955" y="8397078"/>
            <a:ext cx="8309554" cy="930589"/>
          </a:xfrm>
          <a:prstGeom prst="rect">
            <a:avLst/>
          </a:prstGeom>
        </p:spPr>
        <p:txBody>
          <a:bodyPr lIns="91440" tIns="45720" rIns="91440" bIns="45720" anchor="ct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800">
                <a:latin typeface="Open Sans"/>
                <a:ea typeface="Open Sans"/>
                <a:cs typeface="Open Sans"/>
              </a:rPr>
              <a:t>Enter LinkedIn username</a:t>
            </a:r>
            <a:endParaRPr lang="en-AU" sz="2800"/>
          </a:p>
        </p:txBody>
      </p:sp>
    </p:spTree>
    <p:extLst>
      <p:ext uri="{BB962C8B-B14F-4D97-AF65-F5344CB8AC3E}">
        <p14:creationId xmlns:p14="http://schemas.microsoft.com/office/powerpoint/2010/main" val="4249924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C68E1-B111-A8F6-F6E2-0A1A073E79BA}"/>
              </a:ext>
            </a:extLst>
          </p:cNvPr>
          <p:cNvSpPr>
            <a:spLocks noGrp="1"/>
          </p:cNvSpPr>
          <p:nvPr>
            <p:ph type="title"/>
          </p:nvPr>
        </p:nvSpPr>
        <p:spPr/>
        <p:txBody>
          <a:bodyPr/>
          <a:lstStyle/>
          <a:p>
            <a:r>
              <a:rPr lang="en-AU"/>
              <a:t>New South Wales and the Australian Capital Territory</a:t>
            </a:r>
          </a:p>
        </p:txBody>
      </p:sp>
      <p:sp>
        <p:nvSpPr>
          <p:cNvPr id="4" name="Rectangle: Rounded Corners 3">
            <a:extLst>
              <a:ext uri="{FF2B5EF4-FFF2-40B4-BE49-F238E27FC236}">
                <a16:creationId xmlns:a16="http://schemas.microsoft.com/office/drawing/2014/main" id="{FB410194-61F3-60B3-671D-B4D8DF08EFF0}"/>
              </a:ext>
            </a:extLst>
          </p:cNvPr>
          <p:cNvSpPr/>
          <p:nvPr/>
        </p:nvSpPr>
        <p:spPr>
          <a:xfrm>
            <a:off x="2589732"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6,600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50+) live in NSW &amp; the ACT</a:t>
            </a:r>
          </a:p>
        </p:txBody>
      </p:sp>
      <p:sp>
        <p:nvSpPr>
          <p:cNvPr id="5" name="Rectangle: Rounded Corners 4">
            <a:extLst>
              <a:ext uri="{FF2B5EF4-FFF2-40B4-BE49-F238E27FC236}">
                <a16:creationId xmlns:a16="http://schemas.microsoft.com/office/drawing/2014/main" id="{E8BC9DB2-2442-DDF3-6239-1C6C7FF8207D}"/>
              </a:ext>
            </a:extLst>
          </p:cNvPr>
          <p:cNvSpPr/>
          <p:nvPr/>
        </p:nvSpPr>
        <p:spPr>
          <a:xfrm>
            <a:off x="12757717"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59,000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18+) live in NSW &amp; the ACT</a:t>
            </a:r>
          </a:p>
        </p:txBody>
      </p:sp>
      <p:grpSp>
        <p:nvGrpSpPr>
          <p:cNvPr id="31" name="Group 30">
            <a:extLst>
              <a:ext uri="{FF2B5EF4-FFF2-40B4-BE49-F238E27FC236}">
                <a16:creationId xmlns:a16="http://schemas.microsoft.com/office/drawing/2014/main" id="{5F8DA51C-7B13-F414-4B9D-A7BCDF778D97}"/>
              </a:ext>
            </a:extLst>
          </p:cNvPr>
          <p:cNvGrpSpPr/>
          <p:nvPr/>
        </p:nvGrpSpPr>
        <p:grpSpPr>
          <a:xfrm>
            <a:off x="2589733" y="6215283"/>
            <a:ext cx="3530040" cy="3945600"/>
            <a:chOff x="2589733" y="6183199"/>
            <a:chExt cx="3530040" cy="3945600"/>
          </a:xfrm>
        </p:grpSpPr>
        <p:sp>
          <p:nvSpPr>
            <p:cNvPr id="6" name="Rectangle: Rounded Corners 5">
              <a:extLst>
                <a:ext uri="{FF2B5EF4-FFF2-40B4-BE49-F238E27FC236}">
                  <a16:creationId xmlns:a16="http://schemas.microsoft.com/office/drawing/2014/main" id="{1E98FF3E-7AC7-BD67-49B6-7CF09A1D2A34}"/>
                </a:ext>
              </a:extLst>
            </p:cNvPr>
            <p:cNvSpPr/>
            <p:nvPr/>
          </p:nvSpPr>
          <p:spPr>
            <a:xfrm>
              <a:off x="2589733"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NSW &amp; the ACT</a:t>
              </a:r>
            </a:p>
          </p:txBody>
        </p:sp>
        <p:pic>
          <p:nvPicPr>
            <p:cNvPr id="9" name="Picture 8">
              <a:extLst>
                <a:ext uri="{FF2B5EF4-FFF2-40B4-BE49-F238E27FC236}">
                  <a16:creationId xmlns:a16="http://schemas.microsoft.com/office/drawing/2014/main" id="{2337D9D7-E14A-297D-DF22-442D00DEB2E5}"/>
                </a:ext>
              </a:extLst>
            </p:cNvPr>
            <p:cNvPicPr>
              <a:picLocks noChangeAspect="1"/>
            </p:cNvPicPr>
            <p:nvPr/>
          </p:nvPicPr>
          <p:blipFill>
            <a:blip r:embed="rId3"/>
            <a:stretch>
              <a:fillRect/>
            </a:stretch>
          </p:blipFill>
          <p:spPr>
            <a:xfrm>
              <a:off x="3377697" y="6997748"/>
              <a:ext cx="1954112" cy="1963931"/>
            </a:xfrm>
            <a:prstGeom prst="rect">
              <a:avLst/>
            </a:prstGeom>
          </p:spPr>
        </p:pic>
      </p:grpSp>
      <p:grpSp>
        <p:nvGrpSpPr>
          <p:cNvPr id="32" name="Group 31">
            <a:extLst>
              <a:ext uri="{FF2B5EF4-FFF2-40B4-BE49-F238E27FC236}">
                <a16:creationId xmlns:a16="http://schemas.microsoft.com/office/drawing/2014/main" id="{C2F8DF99-1A4C-7CD9-7D69-85E30405B747}"/>
              </a:ext>
            </a:extLst>
          </p:cNvPr>
          <p:cNvGrpSpPr/>
          <p:nvPr/>
        </p:nvGrpSpPr>
        <p:grpSpPr>
          <a:xfrm>
            <a:off x="6388875" y="6215283"/>
            <a:ext cx="3530040" cy="3945600"/>
            <a:chOff x="6388875" y="6183199"/>
            <a:chExt cx="3530040" cy="3945600"/>
          </a:xfrm>
        </p:grpSpPr>
        <p:sp>
          <p:nvSpPr>
            <p:cNvPr id="7" name="Rectangle: Rounded Corners 6">
              <a:extLst>
                <a:ext uri="{FF2B5EF4-FFF2-40B4-BE49-F238E27FC236}">
                  <a16:creationId xmlns:a16="http://schemas.microsoft.com/office/drawing/2014/main" id="{31890358-286E-2CF9-C82A-26C3719B074D}"/>
                </a:ext>
              </a:extLst>
            </p:cNvPr>
            <p:cNvSpPr/>
            <p:nvPr/>
          </p:nvSpPr>
          <p:spPr>
            <a:xfrm>
              <a:off x="6388875"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1 in 9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(11.5%)</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50+)</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 NSW &amp; the ACT</a:t>
              </a:r>
            </a:p>
          </p:txBody>
        </p:sp>
        <p:pic>
          <p:nvPicPr>
            <p:cNvPr id="11" name="Picture 10">
              <a:extLst>
                <a:ext uri="{FF2B5EF4-FFF2-40B4-BE49-F238E27FC236}">
                  <a16:creationId xmlns:a16="http://schemas.microsoft.com/office/drawing/2014/main" id="{EB252372-8048-1073-D266-46BFC8AFBF71}"/>
                </a:ext>
              </a:extLst>
            </p:cNvPr>
            <p:cNvPicPr>
              <a:picLocks noChangeAspect="1"/>
            </p:cNvPicPr>
            <p:nvPr/>
          </p:nvPicPr>
          <p:blipFill>
            <a:blip r:embed="rId4"/>
            <a:stretch>
              <a:fillRect/>
            </a:stretch>
          </p:blipFill>
          <p:spPr>
            <a:xfrm>
              <a:off x="6844275" y="6534706"/>
              <a:ext cx="2619240" cy="1845625"/>
            </a:xfrm>
            <a:prstGeom prst="rect">
              <a:avLst/>
            </a:prstGeom>
          </p:spPr>
        </p:pic>
      </p:grpSp>
      <p:grpSp>
        <p:nvGrpSpPr>
          <p:cNvPr id="33" name="Group 32">
            <a:extLst>
              <a:ext uri="{FF2B5EF4-FFF2-40B4-BE49-F238E27FC236}">
                <a16:creationId xmlns:a16="http://schemas.microsoft.com/office/drawing/2014/main" id="{8B261A03-3744-A47A-8789-CCFB8C929B06}"/>
              </a:ext>
            </a:extLst>
          </p:cNvPr>
          <p:cNvGrpSpPr/>
          <p:nvPr/>
        </p:nvGrpSpPr>
        <p:grpSpPr>
          <a:xfrm>
            <a:off x="10202276" y="6215283"/>
            <a:ext cx="3530040" cy="3945600"/>
            <a:chOff x="10202276" y="6183199"/>
            <a:chExt cx="3530040" cy="3945600"/>
          </a:xfrm>
        </p:grpSpPr>
        <p:sp>
          <p:nvSpPr>
            <p:cNvPr id="23" name="Rectangle: Rounded Corners 22">
              <a:extLst>
                <a:ext uri="{FF2B5EF4-FFF2-40B4-BE49-F238E27FC236}">
                  <a16:creationId xmlns:a16="http://schemas.microsoft.com/office/drawing/2014/main" id="{764B3ABC-6C2E-4207-B954-DDD4B5CA8CDD}"/>
                </a:ext>
              </a:extLst>
            </p:cNvPr>
            <p:cNvSpPr/>
            <p:nvPr/>
          </p:nvSpPr>
          <p:spPr>
            <a:xfrm>
              <a:off x="10202276"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NSW &amp; the ACT</a:t>
              </a:r>
            </a:p>
          </p:txBody>
        </p:sp>
        <p:pic>
          <p:nvPicPr>
            <p:cNvPr id="13" name="Picture 12">
              <a:extLst>
                <a:ext uri="{FF2B5EF4-FFF2-40B4-BE49-F238E27FC236}">
                  <a16:creationId xmlns:a16="http://schemas.microsoft.com/office/drawing/2014/main" id="{560CF83A-E6BC-C7F8-CCF1-796EE7C0EB18}"/>
                </a:ext>
              </a:extLst>
            </p:cNvPr>
            <p:cNvPicPr>
              <a:picLocks noChangeAspect="1"/>
            </p:cNvPicPr>
            <p:nvPr/>
          </p:nvPicPr>
          <p:blipFill>
            <a:blip r:embed="rId5"/>
            <a:stretch>
              <a:fillRect/>
            </a:stretch>
          </p:blipFill>
          <p:spPr>
            <a:xfrm>
              <a:off x="10985379" y="7050727"/>
              <a:ext cx="1963835" cy="1944000"/>
            </a:xfrm>
            <a:prstGeom prst="rect">
              <a:avLst/>
            </a:prstGeom>
          </p:spPr>
        </p:pic>
      </p:grpSp>
      <p:grpSp>
        <p:nvGrpSpPr>
          <p:cNvPr id="34" name="Group 33">
            <a:extLst>
              <a:ext uri="{FF2B5EF4-FFF2-40B4-BE49-F238E27FC236}">
                <a16:creationId xmlns:a16="http://schemas.microsoft.com/office/drawing/2014/main" id="{7FC64C3D-DFEE-B2A0-E46A-DF25B894A640}"/>
              </a:ext>
            </a:extLst>
          </p:cNvPr>
          <p:cNvGrpSpPr/>
          <p:nvPr/>
        </p:nvGrpSpPr>
        <p:grpSpPr>
          <a:xfrm>
            <a:off x="14015677" y="6215283"/>
            <a:ext cx="3530040" cy="3945600"/>
            <a:chOff x="14015677" y="6183199"/>
            <a:chExt cx="3530040" cy="3945600"/>
          </a:xfrm>
        </p:grpSpPr>
        <p:sp>
          <p:nvSpPr>
            <p:cNvPr id="24" name="Rectangle: Rounded Corners 23">
              <a:extLst>
                <a:ext uri="{FF2B5EF4-FFF2-40B4-BE49-F238E27FC236}">
                  <a16:creationId xmlns:a16="http://schemas.microsoft.com/office/drawing/2014/main" id="{3B805411-68BF-5173-5428-A6B575269ABC}"/>
                </a:ext>
              </a:extLst>
            </p:cNvPr>
            <p:cNvSpPr/>
            <p:nvPr/>
          </p:nvSpPr>
          <p:spPr>
            <a:xfrm>
              <a:off x="14015677"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2 in 5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(42%)</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18+)</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 NSW &amp; the ACT</a:t>
              </a:r>
            </a:p>
          </p:txBody>
        </p:sp>
        <p:pic>
          <p:nvPicPr>
            <p:cNvPr id="15" name="Picture 14">
              <a:extLst>
                <a:ext uri="{FF2B5EF4-FFF2-40B4-BE49-F238E27FC236}">
                  <a16:creationId xmlns:a16="http://schemas.microsoft.com/office/drawing/2014/main" id="{D4CDB13D-13DA-E338-2A4A-4CEADDA81AFF}"/>
                </a:ext>
              </a:extLst>
            </p:cNvPr>
            <p:cNvPicPr>
              <a:picLocks noChangeAspect="1"/>
            </p:cNvPicPr>
            <p:nvPr/>
          </p:nvPicPr>
          <p:blipFill>
            <a:blip r:embed="rId6"/>
            <a:stretch>
              <a:fillRect/>
            </a:stretch>
          </p:blipFill>
          <p:spPr>
            <a:xfrm>
              <a:off x="14955864" y="6509469"/>
              <a:ext cx="1603646" cy="1746646"/>
            </a:xfrm>
            <a:prstGeom prst="rect">
              <a:avLst/>
            </a:prstGeom>
          </p:spPr>
        </p:pic>
      </p:grpSp>
      <p:grpSp>
        <p:nvGrpSpPr>
          <p:cNvPr id="30" name="Group 29">
            <a:extLst>
              <a:ext uri="{FF2B5EF4-FFF2-40B4-BE49-F238E27FC236}">
                <a16:creationId xmlns:a16="http://schemas.microsoft.com/office/drawing/2014/main" id="{D9E761CE-E79C-9704-D755-787F0B99F2BB}"/>
              </a:ext>
            </a:extLst>
          </p:cNvPr>
          <p:cNvGrpSpPr/>
          <p:nvPr/>
        </p:nvGrpSpPr>
        <p:grpSpPr>
          <a:xfrm>
            <a:off x="7673724" y="2005397"/>
            <a:ext cx="4788000" cy="3945951"/>
            <a:chOff x="7701354" y="2005397"/>
            <a:chExt cx="4759283" cy="3945951"/>
          </a:xfrm>
        </p:grpSpPr>
        <p:sp>
          <p:nvSpPr>
            <p:cNvPr id="18" name="Rectangle: Rounded Corners 17">
              <a:extLst>
                <a:ext uri="{FF2B5EF4-FFF2-40B4-BE49-F238E27FC236}">
                  <a16:creationId xmlns:a16="http://schemas.microsoft.com/office/drawing/2014/main" id="{4165C4F2-3D60-B85C-C822-3D08490B883D}"/>
                </a:ext>
              </a:extLst>
            </p:cNvPr>
            <p:cNvSpPr/>
            <p:nvPr/>
          </p:nvSpPr>
          <p:spPr>
            <a:xfrm>
              <a:off x="7701354" y="2005397"/>
              <a:ext cx="4759283"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16">
              <a:extLst>
                <a:ext uri="{FF2B5EF4-FFF2-40B4-BE49-F238E27FC236}">
                  <a16:creationId xmlns:a16="http://schemas.microsoft.com/office/drawing/2014/main" id="{79D9292C-0117-12A3-FDC3-C86F37B2A2B7}"/>
                </a:ext>
              </a:extLst>
            </p:cNvPr>
            <p:cNvPicPr>
              <a:picLocks noChangeAspect="1"/>
            </p:cNvPicPr>
            <p:nvPr/>
          </p:nvPicPr>
          <p:blipFill>
            <a:blip r:embed="rId7">
              <a:alphaModFix/>
            </a:blip>
            <a:stretch>
              <a:fillRect/>
            </a:stretch>
          </p:blipFill>
          <p:spPr>
            <a:xfrm>
              <a:off x="8021306" y="2296465"/>
              <a:ext cx="4119378" cy="3363814"/>
            </a:xfrm>
            <a:prstGeom prst="rect">
              <a:avLst/>
            </a:prstGeom>
          </p:spPr>
        </p:pic>
      </p:grpSp>
    </p:spTree>
    <p:extLst>
      <p:ext uri="{BB962C8B-B14F-4D97-AF65-F5344CB8AC3E}">
        <p14:creationId xmlns:p14="http://schemas.microsoft.com/office/powerpoint/2010/main" val="1662798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219C4-09BB-F7CD-0ED1-7FAC6FECA0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8E27C0-0A35-9A18-B458-5748DC47D21B}"/>
              </a:ext>
            </a:extLst>
          </p:cNvPr>
          <p:cNvSpPr>
            <a:spLocks noGrp="1"/>
          </p:cNvSpPr>
          <p:nvPr>
            <p:ph type="title"/>
          </p:nvPr>
        </p:nvSpPr>
        <p:spPr/>
        <p:txBody>
          <a:bodyPr/>
          <a:lstStyle/>
          <a:p>
            <a:r>
              <a:rPr lang="en-AU"/>
              <a:t>Victoria</a:t>
            </a:r>
          </a:p>
        </p:txBody>
      </p:sp>
      <p:sp>
        <p:nvSpPr>
          <p:cNvPr id="4" name="Rectangle: Rounded Corners 3">
            <a:extLst>
              <a:ext uri="{FF2B5EF4-FFF2-40B4-BE49-F238E27FC236}">
                <a16:creationId xmlns:a16="http://schemas.microsoft.com/office/drawing/2014/main" id="{4D051013-FFFB-3720-4C0E-43C3585C46D5}"/>
              </a:ext>
            </a:extLst>
          </p:cNvPr>
          <p:cNvSpPr/>
          <p:nvPr/>
        </p:nvSpPr>
        <p:spPr>
          <a:xfrm>
            <a:off x="2589732"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1,700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50+) live in Victoria</a:t>
            </a:r>
          </a:p>
        </p:txBody>
      </p:sp>
      <p:sp>
        <p:nvSpPr>
          <p:cNvPr id="5" name="Rectangle: Rounded Corners 4">
            <a:extLst>
              <a:ext uri="{FF2B5EF4-FFF2-40B4-BE49-F238E27FC236}">
                <a16:creationId xmlns:a16="http://schemas.microsoft.com/office/drawing/2014/main" id="{CE040349-52C2-9EEB-3E04-D8CE3D37542E}"/>
              </a:ext>
            </a:extLst>
          </p:cNvPr>
          <p:cNvSpPr/>
          <p:nvPr/>
        </p:nvSpPr>
        <p:spPr>
          <a:xfrm>
            <a:off x="12757717"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17,000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18+) live in Victoria</a:t>
            </a:r>
          </a:p>
        </p:txBody>
      </p:sp>
      <p:grpSp>
        <p:nvGrpSpPr>
          <p:cNvPr id="31" name="Group 30">
            <a:extLst>
              <a:ext uri="{FF2B5EF4-FFF2-40B4-BE49-F238E27FC236}">
                <a16:creationId xmlns:a16="http://schemas.microsoft.com/office/drawing/2014/main" id="{B21F3D93-6536-D4FA-70E4-89CAA8BED1B1}"/>
              </a:ext>
            </a:extLst>
          </p:cNvPr>
          <p:cNvGrpSpPr/>
          <p:nvPr/>
        </p:nvGrpSpPr>
        <p:grpSpPr>
          <a:xfrm>
            <a:off x="2589733" y="6215283"/>
            <a:ext cx="3530040" cy="3945600"/>
            <a:chOff x="2589733" y="6183199"/>
            <a:chExt cx="3530040" cy="3945600"/>
          </a:xfrm>
        </p:grpSpPr>
        <p:sp>
          <p:nvSpPr>
            <p:cNvPr id="6" name="Rectangle: Rounded Corners 5">
              <a:extLst>
                <a:ext uri="{FF2B5EF4-FFF2-40B4-BE49-F238E27FC236}">
                  <a16:creationId xmlns:a16="http://schemas.microsoft.com/office/drawing/2014/main" id="{EA2495B4-988A-6418-C2F4-A17E9DA7A3CD}"/>
                </a:ext>
              </a:extLst>
            </p:cNvPr>
            <p:cNvSpPr/>
            <p:nvPr/>
          </p:nvSpPr>
          <p:spPr>
            <a:xfrm>
              <a:off x="2589733"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in Victoria</a:t>
              </a:r>
            </a:p>
          </p:txBody>
        </p:sp>
        <p:pic>
          <p:nvPicPr>
            <p:cNvPr id="9" name="Picture 8">
              <a:extLst>
                <a:ext uri="{FF2B5EF4-FFF2-40B4-BE49-F238E27FC236}">
                  <a16:creationId xmlns:a16="http://schemas.microsoft.com/office/drawing/2014/main" id="{D42F7EE1-8790-E86F-F475-45C96A7BCC2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77697" y="7021180"/>
              <a:ext cx="1954112" cy="1917067"/>
            </a:xfrm>
            <a:prstGeom prst="rect">
              <a:avLst/>
            </a:prstGeom>
          </p:spPr>
        </p:pic>
      </p:grpSp>
      <p:grpSp>
        <p:nvGrpSpPr>
          <p:cNvPr id="32" name="Group 31">
            <a:extLst>
              <a:ext uri="{FF2B5EF4-FFF2-40B4-BE49-F238E27FC236}">
                <a16:creationId xmlns:a16="http://schemas.microsoft.com/office/drawing/2014/main" id="{865CE659-00C5-A50D-0DE8-7B605BB2A65C}"/>
              </a:ext>
            </a:extLst>
          </p:cNvPr>
          <p:cNvGrpSpPr/>
          <p:nvPr/>
        </p:nvGrpSpPr>
        <p:grpSpPr>
          <a:xfrm>
            <a:off x="6388875" y="6215283"/>
            <a:ext cx="3530040" cy="3945600"/>
            <a:chOff x="6388875" y="6183199"/>
            <a:chExt cx="3530040" cy="3945600"/>
          </a:xfrm>
        </p:grpSpPr>
        <p:sp>
          <p:nvSpPr>
            <p:cNvPr id="7" name="Rectangle: Rounded Corners 6">
              <a:extLst>
                <a:ext uri="{FF2B5EF4-FFF2-40B4-BE49-F238E27FC236}">
                  <a16:creationId xmlns:a16="http://schemas.microsoft.com/office/drawing/2014/main" id="{7CCBDFDA-6FE1-65FE-DBFC-28964B3E63BA}"/>
                </a:ext>
              </a:extLst>
            </p:cNvPr>
            <p:cNvSpPr/>
            <p:nvPr/>
          </p:nvSpPr>
          <p:spPr>
            <a:xfrm>
              <a:off x="6388875"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1 in 8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(12%)</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50+) in Victoria</a:t>
              </a:r>
            </a:p>
          </p:txBody>
        </p:sp>
        <p:pic>
          <p:nvPicPr>
            <p:cNvPr id="11" name="Picture 10">
              <a:extLst>
                <a:ext uri="{FF2B5EF4-FFF2-40B4-BE49-F238E27FC236}">
                  <a16:creationId xmlns:a16="http://schemas.microsoft.com/office/drawing/2014/main" id="{87806581-5D08-8EF2-363D-4F5C5B5967B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86662" y="6534706"/>
              <a:ext cx="2334465" cy="1845625"/>
            </a:xfrm>
            <a:prstGeom prst="rect">
              <a:avLst/>
            </a:prstGeom>
          </p:spPr>
        </p:pic>
      </p:grpSp>
      <p:grpSp>
        <p:nvGrpSpPr>
          <p:cNvPr id="33" name="Group 32">
            <a:extLst>
              <a:ext uri="{FF2B5EF4-FFF2-40B4-BE49-F238E27FC236}">
                <a16:creationId xmlns:a16="http://schemas.microsoft.com/office/drawing/2014/main" id="{A5B90692-2F5B-8E72-1F1E-E6A0DE3F5ACC}"/>
              </a:ext>
            </a:extLst>
          </p:cNvPr>
          <p:cNvGrpSpPr/>
          <p:nvPr/>
        </p:nvGrpSpPr>
        <p:grpSpPr>
          <a:xfrm>
            <a:off x="10202276" y="6215283"/>
            <a:ext cx="3530040" cy="3945600"/>
            <a:chOff x="10202276" y="6183199"/>
            <a:chExt cx="3530040" cy="3945600"/>
          </a:xfrm>
        </p:grpSpPr>
        <p:sp>
          <p:nvSpPr>
            <p:cNvPr id="23" name="Rectangle: Rounded Corners 22">
              <a:extLst>
                <a:ext uri="{FF2B5EF4-FFF2-40B4-BE49-F238E27FC236}">
                  <a16:creationId xmlns:a16="http://schemas.microsoft.com/office/drawing/2014/main" id="{884FCC90-9781-A93D-55B3-EF86098B69FE}"/>
                </a:ext>
              </a:extLst>
            </p:cNvPr>
            <p:cNvSpPr/>
            <p:nvPr/>
          </p:nvSpPr>
          <p:spPr>
            <a:xfrm>
              <a:off x="10202276"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in Victoria</a:t>
              </a:r>
            </a:p>
          </p:txBody>
        </p:sp>
        <p:pic>
          <p:nvPicPr>
            <p:cNvPr id="13" name="Picture 12">
              <a:extLst>
                <a:ext uri="{FF2B5EF4-FFF2-40B4-BE49-F238E27FC236}">
                  <a16:creationId xmlns:a16="http://schemas.microsoft.com/office/drawing/2014/main" id="{8A8F472A-0779-6C53-0684-4DE1E014E92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995296" y="7050727"/>
              <a:ext cx="1944000" cy="1944000"/>
            </a:xfrm>
            <a:prstGeom prst="rect">
              <a:avLst/>
            </a:prstGeom>
          </p:spPr>
        </p:pic>
      </p:grpSp>
      <p:grpSp>
        <p:nvGrpSpPr>
          <p:cNvPr id="34" name="Group 33">
            <a:extLst>
              <a:ext uri="{FF2B5EF4-FFF2-40B4-BE49-F238E27FC236}">
                <a16:creationId xmlns:a16="http://schemas.microsoft.com/office/drawing/2014/main" id="{18FB2EFD-31A8-DA41-F508-7E817863FF31}"/>
              </a:ext>
            </a:extLst>
          </p:cNvPr>
          <p:cNvGrpSpPr/>
          <p:nvPr/>
        </p:nvGrpSpPr>
        <p:grpSpPr>
          <a:xfrm>
            <a:off x="14015677" y="6215283"/>
            <a:ext cx="3530040" cy="3945600"/>
            <a:chOff x="14015677" y="6183199"/>
            <a:chExt cx="3530040" cy="3945600"/>
          </a:xfrm>
        </p:grpSpPr>
        <p:sp>
          <p:nvSpPr>
            <p:cNvPr id="24" name="Rectangle: Rounded Corners 23">
              <a:extLst>
                <a:ext uri="{FF2B5EF4-FFF2-40B4-BE49-F238E27FC236}">
                  <a16:creationId xmlns:a16="http://schemas.microsoft.com/office/drawing/2014/main" id="{BCC41D51-FF41-B260-6B96-343E8BE00B61}"/>
                </a:ext>
              </a:extLst>
            </p:cNvPr>
            <p:cNvSpPr/>
            <p:nvPr/>
          </p:nvSpPr>
          <p:spPr>
            <a:xfrm>
              <a:off x="14015677"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around half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(51%) of</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18+) in Victoria</a:t>
              </a:r>
            </a:p>
          </p:txBody>
        </p:sp>
        <p:pic>
          <p:nvPicPr>
            <p:cNvPr id="15" name="Picture 14">
              <a:extLst>
                <a:ext uri="{FF2B5EF4-FFF2-40B4-BE49-F238E27FC236}">
                  <a16:creationId xmlns:a16="http://schemas.microsoft.com/office/drawing/2014/main" id="{1470095F-7411-8962-9392-9489E3CC6A3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4556697" y="6630956"/>
              <a:ext cx="2448000" cy="1422767"/>
            </a:xfrm>
            <a:prstGeom prst="rect">
              <a:avLst/>
            </a:prstGeom>
          </p:spPr>
        </p:pic>
      </p:grpSp>
      <p:grpSp>
        <p:nvGrpSpPr>
          <p:cNvPr id="30" name="Group 29">
            <a:extLst>
              <a:ext uri="{FF2B5EF4-FFF2-40B4-BE49-F238E27FC236}">
                <a16:creationId xmlns:a16="http://schemas.microsoft.com/office/drawing/2014/main" id="{0B947851-761C-6271-A66B-614EEDAA8D4B}"/>
              </a:ext>
            </a:extLst>
          </p:cNvPr>
          <p:cNvGrpSpPr/>
          <p:nvPr/>
        </p:nvGrpSpPr>
        <p:grpSpPr>
          <a:xfrm>
            <a:off x="7673724" y="2005397"/>
            <a:ext cx="4788000" cy="3945951"/>
            <a:chOff x="7701354" y="2005397"/>
            <a:chExt cx="4759283" cy="3945951"/>
          </a:xfrm>
        </p:grpSpPr>
        <p:sp>
          <p:nvSpPr>
            <p:cNvPr id="18" name="Rectangle: Rounded Corners 17">
              <a:extLst>
                <a:ext uri="{FF2B5EF4-FFF2-40B4-BE49-F238E27FC236}">
                  <a16:creationId xmlns:a16="http://schemas.microsoft.com/office/drawing/2014/main" id="{95B94C4C-8EBB-01A0-74A0-0F9253ACF92E}"/>
                </a:ext>
              </a:extLst>
            </p:cNvPr>
            <p:cNvSpPr/>
            <p:nvPr/>
          </p:nvSpPr>
          <p:spPr>
            <a:xfrm>
              <a:off x="7701354" y="2005397"/>
              <a:ext cx="4759283"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16">
              <a:extLst>
                <a:ext uri="{FF2B5EF4-FFF2-40B4-BE49-F238E27FC236}">
                  <a16:creationId xmlns:a16="http://schemas.microsoft.com/office/drawing/2014/main" id="{E9E1674E-8773-591D-04CF-FE322BA561EC}"/>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a:off x="8249955" y="2296465"/>
              <a:ext cx="3662080" cy="3363814"/>
            </a:xfrm>
            <a:prstGeom prst="rect">
              <a:avLst/>
            </a:prstGeom>
          </p:spPr>
        </p:pic>
      </p:grpSp>
    </p:spTree>
    <p:extLst>
      <p:ext uri="{BB962C8B-B14F-4D97-AF65-F5344CB8AC3E}">
        <p14:creationId xmlns:p14="http://schemas.microsoft.com/office/powerpoint/2010/main" val="3359583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3CC45-A3CA-BAF4-FF16-FCAD7469A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23F010-D1DF-7B9B-6ABF-A0E03F4A1A1B}"/>
              </a:ext>
            </a:extLst>
          </p:cNvPr>
          <p:cNvSpPr>
            <a:spLocks noGrp="1"/>
          </p:cNvSpPr>
          <p:nvPr>
            <p:ph type="title"/>
          </p:nvPr>
        </p:nvSpPr>
        <p:spPr/>
        <p:txBody>
          <a:bodyPr/>
          <a:lstStyle/>
          <a:p>
            <a:r>
              <a:rPr lang="en-AU"/>
              <a:t>Queensland</a:t>
            </a:r>
          </a:p>
        </p:txBody>
      </p:sp>
      <p:sp>
        <p:nvSpPr>
          <p:cNvPr id="4" name="Rectangle: Rounded Corners 3">
            <a:extLst>
              <a:ext uri="{FF2B5EF4-FFF2-40B4-BE49-F238E27FC236}">
                <a16:creationId xmlns:a16="http://schemas.microsoft.com/office/drawing/2014/main" id="{B14A6529-9AD7-7302-019B-B8806C9626A0}"/>
              </a:ext>
            </a:extLst>
          </p:cNvPr>
          <p:cNvSpPr/>
          <p:nvPr/>
        </p:nvSpPr>
        <p:spPr>
          <a:xfrm>
            <a:off x="2589732"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5,300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50+) live in Queensland</a:t>
            </a:r>
          </a:p>
        </p:txBody>
      </p:sp>
      <p:sp>
        <p:nvSpPr>
          <p:cNvPr id="5" name="Rectangle: Rounded Corners 4">
            <a:extLst>
              <a:ext uri="{FF2B5EF4-FFF2-40B4-BE49-F238E27FC236}">
                <a16:creationId xmlns:a16="http://schemas.microsoft.com/office/drawing/2014/main" id="{25555237-736D-F4C5-1C48-605A117C36DF}"/>
              </a:ext>
            </a:extLst>
          </p:cNvPr>
          <p:cNvSpPr/>
          <p:nvPr/>
        </p:nvSpPr>
        <p:spPr>
          <a:xfrm>
            <a:off x="12757717"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61,400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18+) live in Queensland</a:t>
            </a:r>
          </a:p>
        </p:txBody>
      </p:sp>
      <p:grpSp>
        <p:nvGrpSpPr>
          <p:cNvPr id="31" name="Group 30">
            <a:extLst>
              <a:ext uri="{FF2B5EF4-FFF2-40B4-BE49-F238E27FC236}">
                <a16:creationId xmlns:a16="http://schemas.microsoft.com/office/drawing/2014/main" id="{43C68E80-2C9C-FEAF-AAC6-0BDBF03946DF}"/>
              </a:ext>
            </a:extLst>
          </p:cNvPr>
          <p:cNvGrpSpPr/>
          <p:nvPr/>
        </p:nvGrpSpPr>
        <p:grpSpPr>
          <a:xfrm>
            <a:off x="2589733" y="6215283"/>
            <a:ext cx="3530040" cy="3945600"/>
            <a:chOff x="2589733" y="6183199"/>
            <a:chExt cx="3530040" cy="3945600"/>
          </a:xfrm>
        </p:grpSpPr>
        <p:sp>
          <p:nvSpPr>
            <p:cNvPr id="6" name="Rectangle: Rounded Corners 5">
              <a:extLst>
                <a:ext uri="{FF2B5EF4-FFF2-40B4-BE49-F238E27FC236}">
                  <a16:creationId xmlns:a16="http://schemas.microsoft.com/office/drawing/2014/main" id="{190585CB-BA63-3ED1-1DF6-DA9AEC80FE1E}"/>
                </a:ext>
              </a:extLst>
            </p:cNvPr>
            <p:cNvSpPr/>
            <p:nvPr/>
          </p:nvSpPr>
          <p:spPr>
            <a:xfrm>
              <a:off x="2589733"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Queensland</a:t>
              </a:r>
            </a:p>
          </p:txBody>
        </p:sp>
        <p:pic>
          <p:nvPicPr>
            <p:cNvPr id="9" name="Picture 8">
              <a:extLst>
                <a:ext uri="{FF2B5EF4-FFF2-40B4-BE49-F238E27FC236}">
                  <a16:creationId xmlns:a16="http://schemas.microsoft.com/office/drawing/2014/main" id="{B18E421B-C0F8-0DE7-D6C5-B26A146027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77697" y="7011963"/>
              <a:ext cx="1954112" cy="1935501"/>
            </a:xfrm>
            <a:prstGeom prst="rect">
              <a:avLst/>
            </a:prstGeom>
          </p:spPr>
        </p:pic>
      </p:grpSp>
      <p:grpSp>
        <p:nvGrpSpPr>
          <p:cNvPr id="32" name="Group 31">
            <a:extLst>
              <a:ext uri="{FF2B5EF4-FFF2-40B4-BE49-F238E27FC236}">
                <a16:creationId xmlns:a16="http://schemas.microsoft.com/office/drawing/2014/main" id="{3AF1F69F-05E8-BFA3-4765-178516A8B5DC}"/>
              </a:ext>
            </a:extLst>
          </p:cNvPr>
          <p:cNvGrpSpPr/>
          <p:nvPr/>
        </p:nvGrpSpPr>
        <p:grpSpPr>
          <a:xfrm>
            <a:off x="6388875" y="6215283"/>
            <a:ext cx="3530040" cy="3945600"/>
            <a:chOff x="6388875" y="6183199"/>
            <a:chExt cx="3530040" cy="3945600"/>
          </a:xfrm>
        </p:grpSpPr>
        <p:sp>
          <p:nvSpPr>
            <p:cNvPr id="7" name="Rectangle: Rounded Corners 6">
              <a:extLst>
                <a:ext uri="{FF2B5EF4-FFF2-40B4-BE49-F238E27FC236}">
                  <a16:creationId xmlns:a16="http://schemas.microsoft.com/office/drawing/2014/main" id="{81747CE4-C4EB-4057-FA1E-95895FA797D2}"/>
                </a:ext>
              </a:extLst>
            </p:cNvPr>
            <p:cNvSpPr/>
            <p:nvPr/>
          </p:nvSpPr>
          <p:spPr>
            <a:xfrm>
              <a:off x="6388875"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1 in 8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(12%)</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50+) in Queensland</a:t>
              </a:r>
            </a:p>
          </p:txBody>
        </p:sp>
        <p:pic>
          <p:nvPicPr>
            <p:cNvPr id="11" name="Picture 10">
              <a:extLst>
                <a:ext uri="{FF2B5EF4-FFF2-40B4-BE49-F238E27FC236}">
                  <a16:creationId xmlns:a16="http://schemas.microsoft.com/office/drawing/2014/main" id="{A06EDE44-0CB4-D1AA-ECBD-93B015DE29D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22537" y="6534706"/>
              <a:ext cx="2262716" cy="1845625"/>
            </a:xfrm>
            <a:prstGeom prst="rect">
              <a:avLst/>
            </a:prstGeom>
          </p:spPr>
        </p:pic>
      </p:grpSp>
      <p:grpSp>
        <p:nvGrpSpPr>
          <p:cNvPr id="33" name="Group 32">
            <a:extLst>
              <a:ext uri="{FF2B5EF4-FFF2-40B4-BE49-F238E27FC236}">
                <a16:creationId xmlns:a16="http://schemas.microsoft.com/office/drawing/2014/main" id="{8A19E0F0-047A-4109-2F3C-2AE99F699057}"/>
              </a:ext>
            </a:extLst>
          </p:cNvPr>
          <p:cNvGrpSpPr/>
          <p:nvPr/>
        </p:nvGrpSpPr>
        <p:grpSpPr>
          <a:xfrm>
            <a:off x="10202276" y="6215283"/>
            <a:ext cx="3530040" cy="3945600"/>
            <a:chOff x="10202276" y="6183199"/>
            <a:chExt cx="3530040" cy="3945600"/>
          </a:xfrm>
        </p:grpSpPr>
        <p:sp>
          <p:nvSpPr>
            <p:cNvPr id="23" name="Rectangle: Rounded Corners 22">
              <a:extLst>
                <a:ext uri="{FF2B5EF4-FFF2-40B4-BE49-F238E27FC236}">
                  <a16:creationId xmlns:a16="http://schemas.microsoft.com/office/drawing/2014/main" id="{7CC2528A-128D-159A-8347-BF61A8F8BFAF}"/>
                </a:ext>
              </a:extLst>
            </p:cNvPr>
            <p:cNvSpPr/>
            <p:nvPr/>
          </p:nvSpPr>
          <p:spPr>
            <a:xfrm>
              <a:off x="10202276"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Queensland</a:t>
              </a:r>
            </a:p>
          </p:txBody>
        </p:sp>
        <p:pic>
          <p:nvPicPr>
            <p:cNvPr id="13" name="Picture 12">
              <a:extLst>
                <a:ext uri="{FF2B5EF4-FFF2-40B4-BE49-F238E27FC236}">
                  <a16:creationId xmlns:a16="http://schemas.microsoft.com/office/drawing/2014/main" id="{AA42F1CC-9551-5FF1-EB9D-A4788B2FF69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004554" y="7050727"/>
              <a:ext cx="1925485" cy="1944000"/>
            </a:xfrm>
            <a:prstGeom prst="rect">
              <a:avLst/>
            </a:prstGeom>
          </p:spPr>
        </p:pic>
      </p:grpSp>
      <p:grpSp>
        <p:nvGrpSpPr>
          <p:cNvPr id="34" name="Group 33">
            <a:extLst>
              <a:ext uri="{FF2B5EF4-FFF2-40B4-BE49-F238E27FC236}">
                <a16:creationId xmlns:a16="http://schemas.microsoft.com/office/drawing/2014/main" id="{A0C3A556-0E98-DE61-0B43-BF11A5267161}"/>
              </a:ext>
            </a:extLst>
          </p:cNvPr>
          <p:cNvGrpSpPr/>
          <p:nvPr/>
        </p:nvGrpSpPr>
        <p:grpSpPr>
          <a:xfrm>
            <a:off x="14015677" y="6215283"/>
            <a:ext cx="3530040" cy="3945600"/>
            <a:chOff x="14015677" y="6183199"/>
            <a:chExt cx="3530040" cy="3945600"/>
          </a:xfrm>
        </p:grpSpPr>
        <p:sp>
          <p:nvSpPr>
            <p:cNvPr id="24" name="Rectangle: Rounded Corners 23">
              <a:extLst>
                <a:ext uri="{FF2B5EF4-FFF2-40B4-BE49-F238E27FC236}">
                  <a16:creationId xmlns:a16="http://schemas.microsoft.com/office/drawing/2014/main" id="{C86A1FEA-AE3C-C28B-231A-86AE1BCF1C2F}"/>
                </a:ext>
              </a:extLst>
            </p:cNvPr>
            <p:cNvSpPr/>
            <p:nvPr/>
          </p:nvSpPr>
          <p:spPr>
            <a:xfrm>
              <a:off x="14015677"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almost half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(44%) of</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18+) in Queensland</a:t>
              </a:r>
            </a:p>
          </p:txBody>
        </p:sp>
        <p:pic>
          <p:nvPicPr>
            <p:cNvPr id="15" name="Picture 14">
              <a:extLst>
                <a:ext uri="{FF2B5EF4-FFF2-40B4-BE49-F238E27FC236}">
                  <a16:creationId xmlns:a16="http://schemas.microsoft.com/office/drawing/2014/main" id="{52595BAC-BDF3-167B-A505-1543AF38A03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4647747" y="6613573"/>
              <a:ext cx="2265901" cy="1692000"/>
            </a:xfrm>
            <a:prstGeom prst="rect">
              <a:avLst/>
            </a:prstGeom>
          </p:spPr>
        </p:pic>
      </p:grpSp>
      <p:grpSp>
        <p:nvGrpSpPr>
          <p:cNvPr id="30" name="Group 29">
            <a:extLst>
              <a:ext uri="{FF2B5EF4-FFF2-40B4-BE49-F238E27FC236}">
                <a16:creationId xmlns:a16="http://schemas.microsoft.com/office/drawing/2014/main" id="{C63C8F27-E910-A7C0-CADA-5F31A60D4E14}"/>
              </a:ext>
            </a:extLst>
          </p:cNvPr>
          <p:cNvGrpSpPr/>
          <p:nvPr/>
        </p:nvGrpSpPr>
        <p:grpSpPr>
          <a:xfrm>
            <a:off x="7673724" y="2005397"/>
            <a:ext cx="4788000" cy="3945951"/>
            <a:chOff x="7701354" y="2005397"/>
            <a:chExt cx="4759283" cy="3945951"/>
          </a:xfrm>
        </p:grpSpPr>
        <p:sp>
          <p:nvSpPr>
            <p:cNvPr id="18" name="Rectangle: Rounded Corners 17">
              <a:extLst>
                <a:ext uri="{FF2B5EF4-FFF2-40B4-BE49-F238E27FC236}">
                  <a16:creationId xmlns:a16="http://schemas.microsoft.com/office/drawing/2014/main" id="{A7B225BB-E82D-B3CA-492A-C232EB660F2F}"/>
                </a:ext>
              </a:extLst>
            </p:cNvPr>
            <p:cNvSpPr/>
            <p:nvPr/>
          </p:nvSpPr>
          <p:spPr>
            <a:xfrm>
              <a:off x="7701354" y="2005397"/>
              <a:ext cx="4759283"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16">
              <a:extLst>
                <a:ext uri="{FF2B5EF4-FFF2-40B4-BE49-F238E27FC236}">
                  <a16:creationId xmlns:a16="http://schemas.microsoft.com/office/drawing/2014/main" id="{2BC2979E-CB21-0266-4C11-9413815A9D58}"/>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a:off x="8318679" y="2296465"/>
              <a:ext cx="3524633" cy="3363814"/>
            </a:xfrm>
            <a:prstGeom prst="rect">
              <a:avLst/>
            </a:prstGeom>
          </p:spPr>
        </p:pic>
      </p:grpSp>
    </p:spTree>
    <p:extLst>
      <p:ext uri="{BB962C8B-B14F-4D97-AF65-F5344CB8AC3E}">
        <p14:creationId xmlns:p14="http://schemas.microsoft.com/office/powerpoint/2010/main" val="326894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B4A07-DBA6-A8A9-F8C6-A55C3B8D05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C5A7F7-6606-5690-1634-F76E23CC9010}"/>
              </a:ext>
            </a:extLst>
          </p:cNvPr>
          <p:cNvSpPr>
            <a:spLocks noGrp="1"/>
          </p:cNvSpPr>
          <p:nvPr>
            <p:ph type="title"/>
          </p:nvPr>
        </p:nvSpPr>
        <p:spPr/>
        <p:txBody>
          <a:bodyPr/>
          <a:lstStyle/>
          <a:p>
            <a:r>
              <a:rPr lang="en-AU"/>
              <a:t>Western Australia</a:t>
            </a:r>
          </a:p>
        </p:txBody>
      </p:sp>
      <p:sp>
        <p:nvSpPr>
          <p:cNvPr id="4" name="Rectangle: Rounded Corners 3">
            <a:extLst>
              <a:ext uri="{FF2B5EF4-FFF2-40B4-BE49-F238E27FC236}">
                <a16:creationId xmlns:a16="http://schemas.microsoft.com/office/drawing/2014/main" id="{04E5B8A3-71BE-95F9-65B7-52567235479B}"/>
              </a:ext>
            </a:extLst>
          </p:cNvPr>
          <p:cNvSpPr/>
          <p:nvPr/>
        </p:nvSpPr>
        <p:spPr>
          <a:xfrm>
            <a:off x="2589732"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5,400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50+) live in Western Australia</a:t>
            </a:r>
          </a:p>
        </p:txBody>
      </p:sp>
      <p:sp>
        <p:nvSpPr>
          <p:cNvPr id="5" name="Rectangle: Rounded Corners 4">
            <a:extLst>
              <a:ext uri="{FF2B5EF4-FFF2-40B4-BE49-F238E27FC236}">
                <a16:creationId xmlns:a16="http://schemas.microsoft.com/office/drawing/2014/main" id="{444C03E5-FEFB-03EF-21B4-133AA85DA67C}"/>
              </a:ext>
            </a:extLst>
          </p:cNvPr>
          <p:cNvSpPr/>
          <p:nvPr/>
        </p:nvSpPr>
        <p:spPr>
          <a:xfrm>
            <a:off x="12757717"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31,700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18+) live in Western Australia</a:t>
            </a:r>
          </a:p>
        </p:txBody>
      </p:sp>
      <p:grpSp>
        <p:nvGrpSpPr>
          <p:cNvPr id="31" name="Group 30">
            <a:extLst>
              <a:ext uri="{FF2B5EF4-FFF2-40B4-BE49-F238E27FC236}">
                <a16:creationId xmlns:a16="http://schemas.microsoft.com/office/drawing/2014/main" id="{CA24288B-FB65-25D0-3C13-3F4477EAA344}"/>
              </a:ext>
            </a:extLst>
          </p:cNvPr>
          <p:cNvGrpSpPr/>
          <p:nvPr/>
        </p:nvGrpSpPr>
        <p:grpSpPr>
          <a:xfrm>
            <a:off x="2589733" y="6215283"/>
            <a:ext cx="3530040" cy="3945600"/>
            <a:chOff x="2589733" y="6183199"/>
            <a:chExt cx="3530040" cy="3945600"/>
          </a:xfrm>
        </p:grpSpPr>
        <p:sp>
          <p:nvSpPr>
            <p:cNvPr id="6" name="Rectangle: Rounded Corners 5">
              <a:extLst>
                <a:ext uri="{FF2B5EF4-FFF2-40B4-BE49-F238E27FC236}">
                  <a16:creationId xmlns:a16="http://schemas.microsoft.com/office/drawing/2014/main" id="{45B0C3EA-182B-BE6E-7496-4ED218B00F13}"/>
                </a:ext>
              </a:extLst>
            </p:cNvPr>
            <p:cNvSpPr/>
            <p:nvPr/>
          </p:nvSpPr>
          <p:spPr>
            <a:xfrm>
              <a:off x="2589733"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Western Australia</a:t>
              </a:r>
            </a:p>
          </p:txBody>
        </p:sp>
        <p:pic>
          <p:nvPicPr>
            <p:cNvPr id="9" name="Picture 8">
              <a:extLst>
                <a:ext uri="{FF2B5EF4-FFF2-40B4-BE49-F238E27FC236}">
                  <a16:creationId xmlns:a16="http://schemas.microsoft.com/office/drawing/2014/main" id="{3BC3F61F-CBAA-563E-4322-FE90F8B227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77697" y="7018332"/>
              <a:ext cx="1954112" cy="1922763"/>
            </a:xfrm>
            <a:prstGeom prst="rect">
              <a:avLst/>
            </a:prstGeom>
          </p:spPr>
        </p:pic>
      </p:grpSp>
      <p:grpSp>
        <p:nvGrpSpPr>
          <p:cNvPr id="32" name="Group 31">
            <a:extLst>
              <a:ext uri="{FF2B5EF4-FFF2-40B4-BE49-F238E27FC236}">
                <a16:creationId xmlns:a16="http://schemas.microsoft.com/office/drawing/2014/main" id="{A2E7A3D6-E282-17C2-9A1E-99C9A289883F}"/>
              </a:ext>
            </a:extLst>
          </p:cNvPr>
          <p:cNvGrpSpPr/>
          <p:nvPr/>
        </p:nvGrpSpPr>
        <p:grpSpPr>
          <a:xfrm>
            <a:off x="6388875" y="6215283"/>
            <a:ext cx="3530040" cy="3945600"/>
            <a:chOff x="6388875" y="6183199"/>
            <a:chExt cx="3530040" cy="3945600"/>
          </a:xfrm>
        </p:grpSpPr>
        <p:sp>
          <p:nvSpPr>
            <p:cNvPr id="7" name="Rectangle: Rounded Corners 6">
              <a:extLst>
                <a:ext uri="{FF2B5EF4-FFF2-40B4-BE49-F238E27FC236}">
                  <a16:creationId xmlns:a16="http://schemas.microsoft.com/office/drawing/2014/main" id="{ABC81C19-C559-5DAE-349A-C709B38427F1}"/>
                </a:ext>
              </a:extLst>
            </p:cNvPr>
            <p:cNvSpPr/>
            <p:nvPr/>
          </p:nvSpPr>
          <p:spPr>
            <a:xfrm>
              <a:off x="6388875"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3 in 10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(29%)</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50+)</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 Western Australia</a:t>
              </a:r>
            </a:p>
          </p:txBody>
        </p:sp>
        <p:pic>
          <p:nvPicPr>
            <p:cNvPr id="11" name="Picture 10">
              <a:extLst>
                <a:ext uri="{FF2B5EF4-FFF2-40B4-BE49-F238E27FC236}">
                  <a16:creationId xmlns:a16="http://schemas.microsoft.com/office/drawing/2014/main" id="{5CC612FD-0FA8-B636-5174-D218570F605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10769" y="6426879"/>
              <a:ext cx="2886252" cy="1886733"/>
            </a:xfrm>
            <a:prstGeom prst="rect">
              <a:avLst/>
            </a:prstGeom>
          </p:spPr>
        </p:pic>
      </p:grpSp>
      <p:grpSp>
        <p:nvGrpSpPr>
          <p:cNvPr id="33" name="Group 32">
            <a:extLst>
              <a:ext uri="{FF2B5EF4-FFF2-40B4-BE49-F238E27FC236}">
                <a16:creationId xmlns:a16="http://schemas.microsoft.com/office/drawing/2014/main" id="{BF79F926-E2B8-06BA-C64A-8DED1EC1D90F}"/>
              </a:ext>
            </a:extLst>
          </p:cNvPr>
          <p:cNvGrpSpPr/>
          <p:nvPr/>
        </p:nvGrpSpPr>
        <p:grpSpPr>
          <a:xfrm>
            <a:off x="10202276" y="6215283"/>
            <a:ext cx="3530040" cy="3945600"/>
            <a:chOff x="10202276" y="6183199"/>
            <a:chExt cx="3530040" cy="3945600"/>
          </a:xfrm>
        </p:grpSpPr>
        <p:sp>
          <p:nvSpPr>
            <p:cNvPr id="23" name="Rectangle: Rounded Corners 22">
              <a:extLst>
                <a:ext uri="{FF2B5EF4-FFF2-40B4-BE49-F238E27FC236}">
                  <a16:creationId xmlns:a16="http://schemas.microsoft.com/office/drawing/2014/main" id="{0DA7F490-D8B1-B28B-9553-47FE29C2DB5C}"/>
                </a:ext>
              </a:extLst>
            </p:cNvPr>
            <p:cNvSpPr/>
            <p:nvPr/>
          </p:nvSpPr>
          <p:spPr>
            <a:xfrm>
              <a:off x="10202276"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Western Australia</a:t>
              </a:r>
            </a:p>
          </p:txBody>
        </p:sp>
        <p:pic>
          <p:nvPicPr>
            <p:cNvPr id="13" name="Picture 12">
              <a:extLst>
                <a:ext uri="{FF2B5EF4-FFF2-40B4-BE49-F238E27FC236}">
                  <a16:creationId xmlns:a16="http://schemas.microsoft.com/office/drawing/2014/main" id="{EB743E5A-498C-6E18-E8DD-2FD9BB51811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000439" y="7050727"/>
              <a:ext cx="1933714" cy="1944000"/>
            </a:xfrm>
            <a:prstGeom prst="rect">
              <a:avLst/>
            </a:prstGeom>
          </p:spPr>
        </p:pic>
      </p:grpSp>
      <p:grpSp>
        <p:nvGrpSpPr>
          <p:cNvPr id="34" name="Group 33">
            <a:extLst>
              <a:ext uri="{FF2B5EF4-FFF2-40B4-BE49-F238E27FC236}">
                <a16:creationId xmlns:a16="http://schemas.microsoft.com/office/drawing/2014/main" id="{E8DB6D4B-6DA3-3646-B978-A2801AA5A6EF}"/>
              </a:ext>
            </a:extLst>
          </p:cNvPr>
          <p:cNvGrpSpPr/>
          <p:nvPr/>
        </p:nvGrpSpPr>
        <p:grpSpPr>
          <a:xfrm>
            <a:off x="14015677" y="6215283"/>
            <a:ext cx="3530040" cy="3945600"/>
            <a:chOff x="14015677" y="6183199"/>
            <a:chExt cx="3530040" cy="3945600"/>
          </a:xfrm>
        </p:grpSpPr>
        <p:sp>
          <p:nvSpPr>
            <p:cNvPr id="24" name="Rectangle: Rounded Corners 23">
              <a:extLst>
                <a:ext uri="{FF2B5EF4-FFF2-40B4-BE49-F238E27FC236}">
                  <a16:creationId xmlns:a16="http://schemas.microsoft.com/office/drawing/2014/main" id="{09BFB2E7-4797-E108-ECED-E9E5FC219599}"/>
                </a:ext>
              </a:extLst>
            </p:cNvPr>
            <p:cNvSpPr/>
            <p:nvPr/>
          </p:nvSpPr>
          <p:spPr>
            <a:xfrm>
              <a:off x="14015677"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3 in 5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(58%)</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18+)</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 Western Australia</a:t>
              </a:r>
            </a:p>
          </p:txBody>
        </p:sp>
        <p:pic>
          <p:nvPicPr>
            <p:cNvPr id="15" name="Picture 14">
              <a:extLst>
                <a:ext uri="{FF2B5EF4-FFF2-40B4-BE49-F238E27FC236}">
                  <a16:creationId xmlns:a16="http://schemas.microsoft.com/office/drawing/2014/main" id="{0DA2E247-3BE5-28F2-E6A5-CC95AA9FECE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4766182" y="6368491"/>
              <a:ext cx="2029031" cy="2003507"/>
            </a:xfrm>
            <a:prstGeom prst="rect">
              <a:avLst/>
            </a:prstGeom>
          </p:spPr>
        </p:pic>
      </p:grpSp>
      <p:grpSp>
        <p:nvGrpSpPr>
          <p:cNvPr id="30" name="Group 29">
            <a:extLst>
              <a:ext uri="{FF2B5EF4-FFF2-40B4-BE49-F238E27FC236}">
                <a16:creationId xmlns:a16="http://schemas.microsoft.com/office/drawing/2014/main" id="{55CF1796-BE55-59A4-00D4-0DFEB4D76EAF}"/>
              </a:ext>
            </a:extLst>
          </p:cNvPr>
          <p:cNvGrpSpPr/>
          <p:nvPr/>
        </p:nvGrpSpPr>
        <p:grpSpPr>
          <a:xfrm>
            <a:off x="7673724" y="2005397"/>
            <a:ext cx="4788000" cy="3945951"/>
            <a:chOff x="7701354" y="2005397"/>
            <a:chExt cx="4759283" cy="3945951"/>
          </a:xfrm>
        </p:grpSpPr>
        <p:sp>
          <p:nvSpPr>
            <p:cNvPr id="18" name="Rectangle: Rounded Corners 17">
              <a:extLst>
                <a:ext uri="{FF2B5EF4-FFF2-40B4-BE49-F238E27FC236}">
                  <a16:creationId xmlns:a16="http://schemas.microsoft.com/office/drawing/2014/main" id="{0B72DA2F-3506-3EB8-F04E-6B4B1856D3BE}"/>
                </a:ext>
              </a:extLst>
            </p:cNvPr>
            <p:cNvSpPr/>
            <p:nvPr/>
          </p:nvSpPr>
          <p:spPr>
            <a:xfrm>
              <a:off x="7701354" y="2005397"/>
              <a:ext cx="4759283"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16">
              <a:extLst>
                <a:ext uri="{FF2B5EF4-FFF2-40B4-BE49-F238E27FC236}">
                  <a16:creationId xmlns:a16="http://schemas.microsoft.com/office/drawing/2014/main" id="{8CB7DB37-A26F-BD04-01D4-48E1184B039A}"/>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a:off x="8200198" y="2296465"/>
              <a:ext cx="3761594" cy="3363814"/>
            </a:xfrm>
            <a:prstGeom prst="rect">
              <a:avLst/>
            </a:prstGeom>
          </p:spPr>
        </p:pic>
      </p:grpSp>
    </p:spTree>
    <p:extLst>
      <p:ext uri="{BB962C8B-B14F-4D97-AF65-F5344CB8AC3E}">
        <p14:creationId xmlns:p14="http://schemas.microsoft.com/office/powerpoint/2010/main" val="518705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5F767-B743-F63E-7141-D162C0171E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D02050-85E6-FF88-6C77-CBAE70334C86}"/>
              </a:ext>
            </a:extLst>
          </p:cNvPr>
          <p:cNvSpPr>
            <a:spLocks noGrp="1"/>
          </p:cNvSpPr>
          <p:nvPr>
            <p:ph type="title"/>
          </p:nvPr>
        </p:nvSpPr>
        <p:spPr/>
        <p:txBody>
          <a:bodyPr/>
          <a:lstStyle/>
          <a:p>
            <a:r>
              <a:rPr lang="en-AU"/>
              <a:t>South Australia</a:t>
            </a:r>
          </a:p>
        </p:txBody>
      </p:sp>
      <p:sp>
        <p:nvSpPr>
          <p:cNvPr id="4" name="Rectangle: Rounded Corners 3">
            <a:extLst>
              <a:ext uri="{FF2B5EF4-FFF2-40B4-BE49-F238E27FC236}">
                <a16:creationId xmlns:a16="http://schemas.microsoft.com/office/drawing/2014/main" id="{8ECC182C-A0F0-D3AC-D85B-15703200D9F9}"/>
              </a:ext>
            </a:extLst>
          </p:cNvPr>
          <p:cNvSpPr/>
          <p:nvPr/>
        </p:nvSpPr>
        <p:spPr>
          <a:xfrm>
            <a:off x="2589732"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1,800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50+) live in South Australia</a:t>
            </a:r>
          </a:p>
        </p:txBody>
      </p:sp>
      <p:sp>
        <p:nvSpPr>
          <p:cNvPr id="5" name="Rectangle: Rounded Corners 4">
            <a:extLst>
              <a:ext uri="{FF2B5EF4-FFF2-40B4-BE49-F238E27FC236}">
                <a16:creationId xmlns:a16="http://schemas.microsoft.com/office/drawing/2014/main" id="{3098D0A4-34A1-4512-8760-7D3A49B6573C}"/>
              </a:ext>
            </a:extLst>
          </p:cNvPr>
          <p:cNvSpPr/>
          <p:nvPr/>
        </p:nvSpPr>
        <p:spPr>
          <a:xfrm>
            <a:off x="12757717"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13,500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18+) live in South Australia</a:t>
            </a:r>
          </a:p>
        </p:txBody>
      </p:sp>
      <p:grpSp>
        <p:nvGrpSpPr>
          <p:cNvPr id="31" name="Group 30">
            <a:extLst>
              <a:ext uri="{FF2B5EF4-FFF2-40B4-BE49-F238E27FC236}">
                <a16:creationId xmlns:a16="http://schemas.microsoft.com/office/drawing/2014/main" id="{F6A004D0-F4D9-B21A-45FB-013CA75102A4}"/>
              </a:ext>
            </a:extLst>
          </p:cNvPr>
          <p:cNvGrpSpPr/>
          <p:nvPr/>
        </p:nvGrpSpPr>
        <p:grpSpPr>
          <a:xfrm>
            <a:off x="2589733" y="6215283"/>
            <a:ext cx="3530040" cy="3945600"/>
            <a:chOff x="2589733" y="6183199"/>
            <a:chExt cx="3530040" cy="3945600"/>
          </a:xfrm>
        </p:grpSpPr>
        <p:sp>
          <p:nvSpPr>
            <p:cNvPr id="6" name="Rectangle: Rounded Corners 5">
              <a:extLst>
                <a:ext uri="{FF2B5EF4-FFF2-40B4-BE49-F238E27FC236}">
                  <a16:creationId xmlns:a16="http://schemas.microsoft.com/office/drawing/2014/main" id="{3FCC1605-250F-B7FD-C690-40D1806FFADA}"/>
                </a:ext>
              </a:extLst>
            </p:cNvPr>
            <p:cNvSpPr/>
            <p:nvPr/>
          </p:nvSpPr>
          <p:spPr>
            <a:xfrm>
              <a:off x="2589733"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South Australia</a:t>
              </a:r>
            </a:p>
          </p:txBody>
        </p:sp>
        <p:pic>
          <p:nvPicPr>
            <p:cNvPr id="9" name="Picture 8">
              <a:extLst>
                <a:ext uri="{FF2B5EF4-FFF2-40B4-BE49-F238E27FC236}">
                  <a16:creationId xmlns:a16="http://schemas.microsoft.com/office/drawing/2014/main" id="{4B5FEFFA-86A4-191F-ECD1-09E289D82CE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82095" y="6997748"/>
              <a:ext cx="1945315" cy="1963931"/>
            </a:xfrm>
            <a:prstGeom prst="rect">
              <a:avLst/>
            </a:prstGeom>
          </p:spPr>
        </p:pic>
      </p:grpSp>
      <p:grpSp>
        <p:nvGrpSpPr>
          <p:cNvPr id="32" name="Group 31">
            <a:extLst>
              <a:ext uri="{FF2B5EF4-FFF2-40B4-BE49-F238E27FC236}">
                <a16:creationId xmlns:a16="http://schemas.microsoft.com/office/drawing/2014/main" id="{9A279E18-E8C6-DEFD-16F8-5DE585D93003}"/>
              </a:ext>
            </a:extLst>
          </p:cNvPr>
          <p:cNvGrpSpPr/>
          <p:nvPr/>
        </p:nvGrpSpPr>
        <p:grpSpPr>
          <a:xfrm>
            <a:off x="6388875" y="6215283"/>
            <a:ext cx="3530040" cy="3945600"/>
            <a:chOff x="6388875" y="6183199"/>
            <a:chExt cx="3530040" cy="3945600"/>
          </a:xfrm>
        </p:grpSpPr>
        <p:sp>
          <p:nvSpPr>
            <p:cNvPr id="7" name="Rectangle: Rounded Corners 6">
              <a:extLst>
                <a:ext uri="{FF2B5EF4-FFF2-40B4-BE49-F238E27FC236}">
                  <a16:creationId xmlns:a16="http://schemas.microsoft.com/office/drawing/2014/main" id="{BFD91960-72A9-4C61-6600-62C56B74D7CC}"/>
                </a:ext>
              </a:extLst>
            </p:cNvPr>
            <p:cNvSpPr/>
            <p:nvPr/>
          </p:nvSpPr>
          <p:spPr>
            <a:xfrm>
              <a:off x="6388875"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1 in 4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(25%)</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50+) in</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South Australia</a:t>
              </a:r>
            </a:p>
          </p:txBody>
        </p:sp>
        <p:pic>
          <p:nvPicPr>
            <p:cNvPr id="11" name="Picture 10">
              <a:extLst>
                <a:ext uri="{FF2B5EF4-FFF2-40B4-BE49-F238E27FC236}">
                  <a16:creationId xmlns:a16="http://schemas.microsoft.com/office/drawing/2014/main" id="{D74C4D4C-4264-3C66-ADE6-D8FFDA3D149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44275" y="6722584"/>
              <a:ext cx="2619240" cy="1469869"/>
            </a:xfrm>
            <a:prstGeom prst="rect">
              <a:avLst/>
            </a:prstGeom>
          </p:spPr>
        </p:pic>
      </p:grpSp>
      <p:grpSp>
        <p:nvGrpSpPr>
          <p:cNvPr id="33" name="Group 32">
            <a:extLst>
              <a:ext uri="{FF2B5EF4-FFF2-40B4-BE49-F238E27FC236}">
                <a16:creationId xmlns:a16="http://schemas.microsoft.com/office/drawing/2014/main" id="{2B1BA7F0-FD83-DC22-E65A-2B19D4CEADBB}"/>
              </a:ext>
            </a:extLst>
          </p:cNvPr>
          <p:cNvGrpSpPr/>
          <p:nvPr/>
        </p:nvGrpSpPr>
        <p:grpSpPr>
          <a:xfrm>
            <a:off x="10202276" y="6215283"/>
            <a:ext cx="3530040" cy="3945600"/>
            <a:chOff x="10202276" y="6183199"/>
            <a:chExt cx="3530040" cy="3945600"/>
          </a:xfrm>
        </p:grpSpPr>
        <p:sp>
          <p:nvSpPr>
            <p:cNvPr id="23" name="Rectangle: Rounded Corners 22">
              <a:extLst>
                <a:ext uri="{FF2B5EF4-FFF2-40B4-BE49-F238E27FC236}">
                  <a16:creationId xmlns:a16="http://schemas.microsoft.com/office/drawing/2014/main" id="{C9DBB06A-C1F2-2C74-B2A4-3872122B2A26}"/>
                </a:ext>
              </a:extLst>
            </p:cNvPr>
            <p:cNvSpPr/>
            <p:nvPr/>
          </p:nvSpPr>
          <p:spPr>
            <a:xfrm>
              <a:off x="10202276"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South Australia</a:t>
              </a:r>
            </a:p>
          </p:txBody>
        </p:sp>
        <p:pic>
          <p:nvPicPr>
            <p:cNvPr id="13" name="Picture 12">
              <a:extLst>
                <a:ext uri="{FF2B5EF4-FFF2-40B4-BE49-F238E27FC236}">
                  <a16:creationId xmlns:a16="http://schemas.microsoft.com/office/drawing/2014/main" id="{027E0EBD-643C-131B-3C77-BE5B8C2493F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995296" y="7050727"/>
              <a:ext cx="1944000" cy="1944000"/>
            </a:xfrm>
            <a:prstGeom prst="rect">
              <a:avLst/>
            </a:prstGeom>
          </p:spPr>
        </p:pic>
      </p:grpSp>
      <p:grpSp>
        <p:nvGrpSpPr>
          <p:cNvPr id="34" name="Group 33">
            <a:extLst>
              <a:ext uri="{FF2B5EF4-FFF2-40B4-BE49-F238E27FC236}">
                <a16:creationId xmlns:a16="http://schemas.microsoft.com/office/drawing/2014/main" id="{19ACE097-3DA1-657B-D66F-7D761ACDACFE}"/>
              </a:ext>
            </a:extLst>
          </p:cNvPr>
          <p:cNvGrpSpPr/>
          <p:nvPr/>
        </p:nvGrpSpPr>
        <p:grpSpPr>
          <a:xfrm>
            <a:off x="14015677" y="6215283"/>
            <a:ext cx="3530040" cy="3945600"/>
            <a:chOff x="14015677" y="6183199"/>
            <a:chExt cx="3530040" cy="3945600"/>
          </a:xfrm>
        </p:grpSpPr>
        <p:sp>
          <p:nvSpPr>
            <p:cNvPr id="24" name="Rectangle: Rounded Corners 23">
              <a:extLst>
                <a:ext uri="{FF2B5EF4-FFF2-40B4-BE49-F238E27FC236}">
                  <a16:creationId xmlns:a16="http://schemas.microsoft.com/office/drawing/2014/main" id="{99CC6EB9-9FA7-B219-F70D-B4588ADD8911}"/>
                </a:ext>
              </a:extLst>
            </p:cNvPr>
            <p:cNvSpPr/>
            <p:nvPr/>
          </p:nvSpPr>
          <p:spPr>
            <a:xfrm>
              <a:off x="14015677"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3 in 5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(57%)</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18+) in</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South Australia</a:t>
              </a:r>
            </a:p>
          </p:txBody>
        </p:sp>
        <p:pic>
          <p:nvPicPr>
            <p:cNvPr id="15" name="Picture 14">
              <a:extLst>
                <a:ext uri="{FF2B5EF4-FFF2-40B4-BE49-F238E27FC236}">
                  <a16:creationId xmlns:a16="http://schemas.microsoft.com/office/drawing/2014/main" id="{A382CEE3-38D1-96C5-785D-90F496162F2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4898697" y="6524690"/>
              <a:ext cx="1764000" cy="1717334"/>
            </a:xfrm>
            <a:prstGeom prst="rect">
              <a:avLst/>
            </a:prstGeom>
          </p:spPr>
        </p:pic>
      </p:grpSp>
      <p:grpSp>
        <p:nvGrpSpPr>
          <p:cNvPr id="30" name="Group 29">
            <a:extLst>
              <a:ext uri="{FF2B5EF4-FFF2-40B4-BE49-F238E27FC236}">
                <a16:creationId xmlns:a16="http://schemas.microsoft.com/office/drawing/2014/main" id="{1A273D5C-1056-2237-DB1F-8D43E55F51BC}"/>
              </a:ext>
            </a:extLst>
          </p:cNvPr>
          <p:cNvGrpSpPr/>
          <p:nvPr/>
        </p:nvGrpSpPr>
        <p:grpSpPr>
          <a:xfrm>
            <a:off x="7673724" y="2005397"/>
            <a:ext cx="4788000" cy="3945951"/>
            <a:chOff x="7701354" y="2005397"/>
            <a:chExt cx="4759283" cy="3945951"/>
          </a:xfrm>
        </p:grpSpPr>
        <p:sp>
          <p:nvSpPr>
            <p:cNvPr id="18" name="Rectangle: Rounded Corners 17">
              <a:extLst>
                <a:ext uri="{FF2B5EF4-FFF2-40B4-BE49-F238E27FC236}">
                  <a16:creationId xmlns:a16="http://schemas.microsoft.com/office/drawing/2014/main" id="{6DC9AC35-3BE8-07D4-C400-198476CCC433}"/>
                </a:ext>
              </a:extLst>
            </p:cNvPr>
            <p:cNvSpPr/>
            <p:nvPr/>
          </p:nvSpPr>
          <p:spPr>
            <a:xfrm>
              <a:off x="7701354" y="2005397"/>
              <a:ext cx="4759283"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16">
              <a:extLst>
                <a:ext uri="{FF2B5EF4-FFF2-40B4-BE49-F238E27FC236}">
                  <a16:creationId xmlns:a16="http://schemas.microsoft.com/office/drawing/2014/main" id="{054194D8-77D2-586E-C065-EE9C503D8884}"/>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a:off x="8282450" y="2296465"/>
              <a:ext cx="3597092" cy="3363814"/>
            </a:xfrm>
            <a:prstGeom prst="rect">
              <a:avLst/>
            </a:prstGeom>
          </p:spPr>
        </p:pic>
      </p:grpSp>
    </p:spTree>
    <p:extLst>
      <p:ext uri="{BB962C8B-B14F-4D97-AF65-F5344CB8AC3E}">
        <p14:creationId xmlns:p14="http://schemas.microsoft.com/office/powerpoint/2010/main" val="801712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EB7D4-2A8E-0BCC-4220-45D23C1D02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CAA1FC-1D88-4AC1-8568-3CE12045E11D}"/>
              </a:ext>
            </a:extLst>
          </p:cNvPr>
          <p:cNvSpPr>
            <a:spLocks noGrp="1"/>
          </p:cNvSpPr>
          <p:nvPr>
            <p:ph type="title"/>
          </p:nvPr>
        </p:nvSpPr>
        <p:spPr/>
        <p:txBody>
          <a:bodyPr/>
          <a:lstStyle/>
          <a:p>
            <a:r>
              <a:rPr lang="en-AU"/>
              <a:t>Tasmania</a:t>
            </a:r>
          </a:p>
        </p:txBody>
      </p:sp>
      <p:sp>
        <p:nvSpPr>
          <p:cNvPr id="4" name="Rectangle: Rounded Corners 3">
            <a:extLst>
              <a:ext uri="{FF2B5EF4-FFF2-40B4-BE49-F238E27FC236}">
                <a16:creationId xmlns:a16="http://schemas.microsoft.com/office/drawing/2014/main" id="{B0CA1B36-3FDA-92EF-543C-154611EFFA91}"/>
              </a:ext>
            </a:extLst>
          </p:cNvPr>
          <p:cNvSpPr/>
          <p:nvPr/>
        </p:nvSpPr>
        <p:spPr>
          <a:xfrm>
            <a:off x="2589732"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960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50+) live in Tasmania</a:t>
            </a:r>
          </a:p>
        </p:txBody>
      </p:sp>
      <p:sp>
        <p:nvSpPr>
          <p:cNvPr id="5" name="Rectangle: Rounded Corners 4">
            <a:extLst>
              <a:ext uri="{FF2B5EF4-FFF2-40B4-BE49-F238E27FC236}">
                <a16:creationId xmlns:a16="http://schemas.microsoft.com/office/drawing/2014/main" id="{A051DD76-EC82-3D54-EA62-33BB57DC882A}"/>
              </a:ext>
            </a:extLst>
          </p:cNvPr>
          <p:cNvSpPr/>
          <p:nvPr/>
        </p:nvSpPr>
        <p:spPr>
          <a:xfrm>
            <a:off x="12757717"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4,100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(aged 18+) live in Tasmania</a:t>
            </a:r>
          </a:p>
        </p:txBody>
      </p:sp>
      <p:grpSp>
        <p:nvGrpSpPr>
          <p:cNvPr id="31" name="Group 30">
            <a:extLst>
              <a:ext uri="{FF2B5EF4-FFF2-40B4-BE49-F238E27FC236}">
                <a16:creationId xmlns:a16="http://schemas.microsoft.com/office/drawing/2014/main" id="{E994CA21-6508-89F3-D03E-F1CB494C977B}"/>
              </a:ext>
            </a:extLst>
          </p:cNvPr>
          <p:cNvGrpSpPr/>
          <p:nvPr/>
        </p:nvGrpSpPr>
        <p:grpSpPr>
          <a:xfrm>
            <a:off x="2589733" y="6215283"/>
            <a:ext cx="3530040" cy="3945600"/>
            <a:chOff x="2589733" y="6183199"/>
            <a:chExt cx="3530040" cy="3945600"/>
          </a:xfrm>
        </p:grpSpPr>
        <p:sp>
          <p:nvSpPr>
            <p:cNvPr id="6" name="Rectangle: Rounded Corners 5">
              <a:extLst>
                <a:ext uri="{FF2B5EF4-FFF2-40B4-BE49-F238E27FC236}">
                  <a16:creationId xmlns:a16="http://schemas.microsoft.com/office/drawing/2014/main" id="{C76BB19E-5FD5-981D-ADAB-726073DD24CC}"/>
                </a:ext>
              </a:extLst>
            </p:cNvPr>
            <p:cNvSpPr/>
            <p:nvPr/>
          </p:nvSpPr>
          <p:spPr>
            <a:xfrm>
              <a:off x="2589733"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Tasmania</a:t>
              </a:r>
            </a:p>
          </p:txBody>
        </p:sp>
        <p:pic>
          <p:nvPicPr>
            <p:cNvPr id="9" name="Picture 8">
              <a:extLst>
                <a:ext uri="{FF2B5EF4-FFF2-40B4-BE49-F238E27FC236}">
                  <a16:creationId xmlns:a16="http://schemas.microsoft.com/office/drawing/2014/main" id="{BC15C548-D270-BF09-52C9-77F04F132C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86815" y="6997748"/>
              <a:ext cx="1935875" cy="1963931"/>
            </a:xfrm>
            <a:prstGeom prst="rect">
              <a:avLst/>
            </a:prstGeom>
          </p:spPr>
        </p:pic>
      </p:grpSp>
      <p:grpSp>
        <p:nvGrpSpPr>
          <p:cNvPr id="32" name="Group 31">
            <a:extLst>
              <a:ext uri="{FF2B5EF4-FFF2-40B4-BE49-F238E27FC236}">
                <a16:creationId xmlns:a16="http://schemas.microsoft.com/office/drawing/2014/main" id="{20F36AE0-4CF7-609C-DA15-5E18E2F877B1}"/>
              </a:ext>
            </a:extLst>
          </p:cNvPr>
          <p:cNvGrpSpPr/>
          <p:nvPr/>
        </p:nvGrpSpPr>
        <p:grpSpPr>
          <a:xfrm>
            <a:off x="6388875" y="6215283"/>
            <a:ext cx="3530040" cy="3945600"/>
            <a:chOff x="6388875" y="6183199"/>
            <a:chExt cx="3530040" cy="3945600"/>
          </a:xfrm>
        </p:grpSpPr>
        <p:sp>
          <p:nvSpPr>
            <p:cNvPr id="7" name="Rectangle: Rounded Corners 6">
              <a:extLst>
                <a:ext uri="{FF2B5EF4-FFF2-40B4-BE49-F238E27FC236}">
                  <a16:creationId xmlns:a16="http://schemas.microsoft.com/office/drawing/2014/main" id="{5F25E360-B91B-3DC3-E8AA-821D1BDF1698}"/>
                </a:ext>
              </a:extLst>
            </p:cNvPr>
            <p:cNvSpPr/>
            <p:nvPr/>
          </p:nvSpPr>
          <p:spPr>
            <a:xfrm>
              <a:off x="6388875"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1 in 7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(14%)</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50+) in Tasmania</a:t>
              </a:r>
            </a:p>
          </p:txBody>
        </p:sp>
        <p:pic>
          <p:nvPicPr>
            <p:cNvPr id="11" name="Picture 10">
              <a:extLst>
                <a:ext uri="{FF2B5EF4-FFF2-40B4-BE49-F238E27FC236}">
                  <a16:creationId xmlns:a16="http://schemas.microsoft.com/office/drawing/2014/main" id="{24048C40-B91F-0D81-0486-8C423CCC315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77281" y="6534706"/>
              <a:ext cx="2153228" cy="1845625"/>
            </a:xfrm>
            <a:prstGeom prst="rect">
              <a:avLst/>
            </a:prstGeom>
          </p:spPr>
        </p:pic>
      </p:grpSp>
      <p:grpSp>
        <p:nvGrpSpPr>
          <p:cNvPr id="33" name="Group 32">
            <a:extLst>
              <a:ext uri="{FF2B5EF4-FFF2-40B4-BE49-F238E27FC236}">
                <a16:creationId xmlns:a16="http://schemas.microsoft.com/office/drawing/2014/main" id="{039B52A0-9C1B-A0E4-4EF9-1816C39FA908}"/>
              </a:ext>
            </a:extLst>
          </p:cNvPr>
          <p:cNvGrpSpPr/>
          <p:nvPr/>
        </p:nvGrpSpPr>
        <p:grpSpPr>
          <a:xfrm>
            <a:off x="10202276" y="6215283"/>
            <a:ext cx="3530040" cy="3945600"/>
            <a:chOff x="10202276" y="6183199"/>
            <a:chExt cx="3530040" cy="3945600"/>
          </a:xfrm>
        </p:grpSpPr>
        <p:sp>
          <p:nvSpPr>
            <p:cNvPr id="23" name="Rectangle: Rounded Corners 22">
              <a:extLst>
                <a:ext uri="{FF2B5EF4-FFF2-40B4-BE49-F238E27FC236}">
                  <a16:creationId xmlns:a16="http://schemas.microsoft.com/office/drawing/2014/main" id="{DE3F76EB-6F19-B6CC-4DA9-A2F1738A78E7}"/>
                </a:ext>
              </a:extLst>
            </p:cNvPr>
            <p:cNvSpPr/>
            <p:nvPr/>
          </p:nvSpPr>
          <p:spPr>
            <a:xfrm>
              <a:off x="10202276"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Tasmania</a:t>
              </a:r>
            </a:p>
          </p:txBody>
        </p:sp>
        <p:pic>
          <p:nvPicPr>
            <p:cNvPr id="13" name="Picture 12">
              <a:extLst>
                <a:ext uri="{FF2B5EF4-FFF2-40B4-BE49-F238E27FC236}">
                  <a16:creationId xmlns:a16="http://schemas.microsoft.com/office/drawing/2014/main" id="{90F0DEC2-4699-FC88-D893-78445BF4BBB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990668" y="7050727"/>
              <a:ext cx="1953257" cy="1944000"/>
            </a:xfrm>
            <a:prstGeom prst="rect">
              <a:avLst/>
            </a:prstGeom>
          </p:spPr>
        </p:pic>
      </p:grpSp>
      <p:grpSp>
        <p:nvGrpSpPr>
          <p:cNvPr id="34" name="Group 33">
            <a:extLst>
              <a:ext uri="{FF2B5EF4-FFF2-40B4-BE49-F238E27FC236}">
                <a16:creationId xmlns:a16="http://schemas.microsoft.com/office/drawing/2014/main" id="{081037F9-C284-B56F-B401-FABA8521758F}"/>
              </a:ext>
            </a:extLst>
          </p:cNvPr>
          <p:cNvGrpSpPr/>
          <p:nvPr/>
        </p:nvGrpSpPr>
        <p:grpSpPr>
          <a:xfrm>
            <a:off x="14015677" y="6215283"/>
            <a:ext cx="3530040" cy="3945600"/>
            <a:chOff x="14015677" y="6183199"/>
            <a:chExt cx="3530040" cy="3945600"/>
          </a:xfrm>
        </p:grpSpPr>
        <p:sp>
          <p:nvSpPr>
            <p:cNvPr id="24" name="Rectangle: Rounded Corners 23">
              <a:extLst>
                <a:ext uri="{FF2B5EF4-FFF2-40B4-BE49-F238E27FC236}">
                  <a16:creationId xmlns:a16="http://schemas.microsoft.com/office/drawing/2014/main" id="{F8B5FC6C-64CC-E692-5AC6-08F8FA2231AA}"/>
                </a:ext>
              </a:extLst>
            </p:cNvPr>
            <p:cNvSpPr/>
            <p:nvPr/>
          </p:nvSpPr>
          <p:spPr>
            <a:xfrm>
              <a:off x="14015677"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1 in 4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(24%)</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18+) in Tasmania</a:t>
              </a:r>
            </a:p>
          </p:txBody>
        </p:sp>
        <p:pic>
          <p:nvPicPr>
            <p:cNvPr id="15" name="Picture 14">
              <a:extLst>
                <a:ext uri="{FF2B5EF4-FFF2-40B4-BE49-F238E27FC236}">
                  <a16:creationId xmlns:a16="http://schemas.microsoft.com/office/drawing/2014/main" id="{2C94D130-777B-7F81-6245-D7AF1CC33CA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4570531" y="6685194"/>
              <a:ext cx="2420333" cy="1404000"/>
            </a:xfrm>
            <a:prstGeom prst="rect">
              <a:avLst/>
            </a:prstGeom>
          </p:spPr>
        </p:pic>
      </p:grpSp>
      <p:grpSp>
        <p:nvGrpSpPr>
          <p:cNvPr id="30" name="Group 29">
            <a:extLst>
              <a:ext uri="{FF2B5EF4-FFF2-40B4-BE49-F238E27FC236}">
                <a16:creationId xmlns:a16="http://schemas.microsoft.com/office/drawing/2014/main" id="{D3C2A157-18F5-4FD7-624E-A48AF5C33B4C}"/>
              </a:ext>
            </a:extLst>
          </p:cNvPr>
          <p:cNvGrpSpPr/>
          <p:nvPr/>
        </p:nvGrpSpPr>
        <p:grpSpPr>
          <a:xfrm>
            <a:off x="7673724" y="2005397"/>
            <a:ext cx="4788000" cy="3945951"/>
            <a:chOff x="7701354" y="2005397"/>
            <a:chExt cx="4759283" cy="3945951"/>
          </a:xfrm>
        </p:grpSpPr>
        <p:sp>
          <p:nvSpPr>
            <p:cNvPr id="18" name="Rectangle: Rounded Corners 17">
              <a:extLst>
                <a:ext uri="{FF2B5EF4-FFF2-40B4-BE49-F238E27FC236}">
                  <a16:creationId xmlns:a16="http://schemas.microsoft.com/office/drawing/2014/main" id="{E0A3B82F-5747-6818-91B8-D9668F4D6C3C}"/>
                </a:ext>
              </a:extLst>
            </p:cNvPr>
            <p:cNvSpPr/>
            <p:nvPr/>
          </p:nvSpPr>
          <p:spPr>
            <a:xfrm>
              <a:off x="7701354" y="2005397"/>
              <a:ext cx="4759283"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16">
              <a:extLst>
                <a:ext uri="{FF2B5EF4-FFF2-40B4-BE49-F238E27FC236}">
                  <a16:creationId xmlns:a16="http://schemas.microsoft.com/office/drawing/2014/main" id="{F4F0D84D-CEEF-5136-649C-617E50B19FD6}"/>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a:off x="8294208" y="2296465"/>
              <a:ext cx="3573574" cy="3363814"/>
            </a:xfrm>
            <a:prstGeom prst="rect">
              <a:avLst/>
            </a:prstGeom>
          </p:spPr>
        </p:pic>
      </p:grpSp>
    </p:spTree>
    <p:extLst>
      <p:ext uri="{BB962C8B-B14F-4D97-AF65-F5344CB8AC3E}">
        <p14:creationId xmlns:p14="http://schemas.microsoft.com/office/powerpoint/2010/main" val="3231746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73B23-2D89-700C-E952-5D1C326C8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C4566E-44BE-A30B-B521-D69E2CB33988}"/>
              </a:ext>
            </a:extLst>
          </p:cNvPr>
          <p:cNvSpPr>
            <a:spLocks noGrp="1"/>
          </p:cNvSpPr>
          <p:nvPr>
            <p:ph type="title"/>
          </p:nvPr>
        </p:nvSpPr>
        <p:spPr/>
        <p:txBody>
          <a:bodyPr/>
          <a:lstStyle/>
          <a:p>
            <a:r>
              <a:rPr lang="en-AU"/>
              <a:t>Northern Territory</a:t>
            </a:r>
          </a:p>
        </p:txBody>
      </p:sp>
      <p:sp>
        <p:nvSpPr>
          <p:cNvPr id="4" name="Rectangle: Rounded Corners 3">
            <a:extLst>
              <a:ext uri="{FF2B5EF4-FFF2-40B4-BE49-F238E27FC236}">
                <a16:creationId xmlns:a16="http://schemas.microsoft.com/office/drawing/2014/main" id="{13DFCED7-16CB-7AA3-F032-A38423D2B613}"/>
              </a:ext>
            </a:extLst>
          </p:cNvPr>
          <p:cNvSpPr/>
          <p:nvPr/>
        </p:nvSpPr>
        <p:spPr>
          <a:xfrm>
            <a:off x="2589732"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1,500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 (aged 50+)</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 the Northern Territory</a:t>
            </a:r>
          </a:p>
        </p:txBody>
      </p:sp>
      <p:sp>
        <p:nvSpPr>
          <p:cNvPr id="5" name="Rectangle: Rounded Corners 4">
            <a:extLst>
              <a:ext uri="{FF2B5EF4-FFF2-40B4-BE49-F238E27FC236}">
                <a16:creationId xmlns:a16="http://schemas.microsoft.com/office/drawing/2014/main" id="{25C7CDA3-1DFB-62E2-F729-3AEDA5E0617A}"/>
              </a:ext>
            </a:extLst>
          </p:cNvPr>
          <p:cNvSpPr/>
          <p:nvPr/>
        </p:nvSpPr>
        <p:spPr>
          <a:xfrm>
            <a:off x="12757717" y="2005397"/>
            <a:ext cx="4788000"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7200" b="1">
                <a:solidFill>
                  <a:srgbClr val="5C2C84"/>
                </a:solidFill>
                <a:latin typeface="Open Sans" panose="020B0606030504020204" pitchFamily="34" charset="0"/>
                <a:ea typeface="Open Sans" panose="020B0606030504020204" pitchFamily="34" charset="0"/>
                <a:cs typeface="Open Sans" panose="020B0606030504020204" pitchFamily="34" charset="0"/>
              </a:rPr>
              <a:t>13,400</a:t>
            </a:r>
          </a:p>
          <a:p>
            <a:pPr algn="ctr"/>
            <a:r>
              <a:rPr lang="en-AU" sz="32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Stolen Generations (aged 18+)</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 the Northern Territory</a:t>
            </a:r>
          </a:p>
        </p:txBody>
      </p:sp>
      <p:grpSp>
        <p:nvGrpSpPr>
          <p:cNvPr id="31" name="Group 30">
            <a:extLst>
              <a:ext uri="{FF2B5EF4-FFF2-40B4-BE49-F238E27FC236}">
                <a16:creationId xmlns:a16="http://schemas.microsoft.com/office/drawing/2014/main" id="{0EA7AADB-6B80-DB95-DC6B-EBB9F5C0A127}"/>
              </a:ext>
            </a:extLst>
          </p:cNvPr>
          <p:cNvGrpSpPr/>
          <p:nvPr/>
        </p:nvGrpSpPr>
        <p:grpSpPr>
          <a:xfrm>
            <a:off x="2589733" y="6215283"/>
            <a:ext cx="3530040" cy="3945600"/>
            <a:chOff x="2589733" y="6183199"/>
            <a:chExt cx="3530040" cy="3945600"/>
          </a:xfrm>
        </p:grpSpPr>
        <p:sp>
          <p:nvSpPr>
            <p:cNvPr id="6" name="Rectangle: Rounded Corners 5">
              <a:extLst>
                <a:ext uri="{FF2B5EF4-FFF2-40B4-BE49-F238E27FC236}">
                  <a16:creationId xmlns:a16="http://schemas.microsoft.com/office/drawing/2014/main" id="{C2DB5328-E611-3A25-0500-468082DC7B35}"/>
                </a:ext>
              </a:extLst>
            </p:cNvPr>
            <p:cNvSpPr/>
            <p:nvPr/>
          </p:nvSpPr>
          <p:spPr>
            <a:xfrm>
              <a:off x="2589733"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the Northern Territory</a:t>
              </a:r>
            </a:p>
          </p:txBody>
        </p:sp>
        <p:pic>
          <p:nvPicPr>
            <p:cNvPr id="9" name="Picture 8">
              <a:extLst>
                <a:ext uri="{FF2B5EF4-FFF2-40B4-BE49-F238E27FC236}">
                  <a16:creationId xmlns:a16="http://schemas.microsoft.com/office/drawing/2014/main" id="{ED906D35-1C66-3AE7-775A-4A633FC36B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77697" y="6997891"/>
              <a:ext cx="1954112" cy="1963644"/>
            </a:xfrm>
            <a:prstGeom prst="rect">
              <a:avLst/>
            </a:prstGeom>
          </p:spPr>
        </p:pic>
      </p:grpSp>
      <p:grpSp>
        <p:nvGrpSpPr>
          <p:cNvPr id="32" name="Group 31">
            <a:extLst>
              <a:ext uri="{FF2B5EF4-FFF2-40B4-BE49-F238E27FC236}">
                <a16:creationId xmlns:a16="http://schemas.microsoft.com/office/drawing/2014/main" id="{FA3AB9FB-CA39-4822-E13E-3F897148C00A}"/>
              </a:ext>
            </a:extLst>
          </p:cNvPr>
          <p:cNvGrpSpPr/>
          <p:nvPr/>
        </p:nvGrpSpPr>
        <p:grpSpPr>
          <a:xfrm>
            <a:off x="6388875" y="6215283"/>
            <a:ext cx="3530040" cy="3945600"/>
            <a:chOff x="6388875" y="6183199"/>
            <a:chExt cx="3530040" cy="3945600"/>
          </a:xfrm>
        </p:grpSpPr>
        <p:sp>
          <p:nvSpPr>
            <p:cNvPr id="7" name="Rectangle: Rounded Corners 6">
              <a:extLst>
                <a:ext uri="{FF2B5EF4-FFF2-40B4-BE49-F238E27FC236}">
                  <a16:creationId xmlns:a16="http://schemas.microsoft.com/office/drawing/2014/main" id="{59558D52-351A-C9E7-87B2-661680CF14D7}"/>
                </a:ext>
              </a:extLst>
            </p:cNvPr>
            <p:cNvSpPr/>
            <p:nvPr/>
          </p:nvSpPr>
          <p:spPr>
            <a:xfrm>
              <a:off x="6388875"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1 in 7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(14%)</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50+) in the</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Northern Territory</a:t>
              </a:r>
            </a:p>
          </p:txBody>
        </p:sp>
        <p:pic>
          <p:nvPicPr>
            <p:cNvPr id="11" name="Picture 10">
              <a:extLst>
                <a:ext uri="{FF2B5EF4-FFF2-40B4-BE49-F238E27FC236}">
                  <a16:creationId xmlns:a16="http://schemas.microsoft.com/office/drawing/2014/main" id="{5AFD8ECD-77FA-BF96-2A14-DDB088216B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69562" y="6488212"/>
              <a:ext cx="1968665" cy="1845625"/>
            </a:xfrm>
            <a:prstGeom prst="rect">
              <a:avLst/>
            </a:prstGeom>
          </p:spPr>
        </p:pic>
      </p:grpSp>
      <p:grpSp>
        <p:nvGrpSpPr>
          <p:cNvPr id="33" name="Group 32">
            <a:extLst>
              <a:ext uri="{FF2B5EF4-FFF2-40B4-BE49-F238E27FC236}">
                <a16:creationId xmlns:a16="http://schemas.microsoft.com/office/drawing/2014/main" id="{F66CD502-D861-B696-6AEB-BB0AC13C24D8}"/>
              </a:ext>
            </a:extLst>
          </p:cNvPr>
          <p:cNvGrpSpPr/>
          <p:nvPr/>
        </p:nvGrpSpPr>
        <p:grpSpPr>
          <a:xfrm>
            <a:off x="10202276" y="6215283"/>
            <a:ext cx="3530040" cy="3945600"/>
            <a:chOff x="10202276" y="6183199"/>
            <a:chExt cx="3530040" cy="3945600"/>
          </a:xfrm>
        </p:grpSpPr>
        <p:sp>
          <p:nvSpPr>
            <p:cNvPr id="23" name="Rectangle: Rounded Corners 22">
              <a:extLst>
                <a:ext uri="{FF2B5EF4-FFF2-40B4-BE49-F238E27FC236}">
                  <a16:creationId xmlns:a16="http://schemas.microsoft.com/office/drawing/2014/main" id="{2FEC1769-8825-D6FC-F80D-F12D9A982E03}"/>
                </a:ext>
              </a:extLst>
            </p:cNvPr>
            <p:cNvSpPr/>
            <p:nvPr/>
          </p:nvSpPr>
          <p:spPr>
            <a:xfrm>
              <a:off x="10202276"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Around</a:t>
              </a: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of all </a:t>
              </a:r>
              <a:r>
                <a:rPr lang="en-AU" sz="20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 </a:t>
              </a: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live in</a:t>
              </a:r>
              <a:b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rPr>
                <a:t>the Northern Territory</a:t>
              </a:r>
            </a:p>
          </p:txBody>
        </p:sp>
        <p:pic>
          <p:nvPicPr>
            <p:cNvPr id="13" name="Picture 12">
              <a:extLst>
                <a:ext uri="{FF2B5EF4-FFF2-40B4-BE49-F238E27FC236}">
                  <a16:creationId xmlns:a16="http://schemas.microsoft.com/office/drawing/2014/main" id="{533D8C5A-43A6-570E-97B3-F3A3C7B95D1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985379" y="7055040"/>
              <a:ext cx="1963835" cy="1935373"/>
            </a:xfrm>
            <a:prstGeom prst="rect">
              <a:avLst/>
            </a:prstGeom>
          </p:spPr>
        </p:pic>
      </p:grpSp>
      <p:grpSp>
        <p:nvGrpSpPr>
          <p:cNvPr id="34" name="Group 33">
            <a:extLst>
              <a:ext uri="{FF2B5EF4-FFF2-40B4-BE49-F238E27FC236}">
                <a16:creationId xmlns:a16="http://schemas.microsoft.com/office/drawing/2014/main" id="{F3F66A3D-7C6D-2E7E-2E38-304629DB6E81}"/>
              </a:ext>
            </a:extLst>
          </p:cNvPr>
          <p:cNvGrpSpPr/>
          <p:nvPr/>
        </p:nvGrpSpPr>
        <p:grpSpPr>
          <a:xfrm>
            <a:off x="14015677" y="6215283"/>
            <a:ext cx="3530040" cy="3945600"/>
            <a:chOff x="14015677" y="6183199"/>
            <a:chExt cx="3530040" cy="3945600"/>
          </a:xfrm>
        </p:grpSpPr>
        <p:sp>
          <p:nvSpPr>
            <p:cNvPr id="24" name="Rectangle: Rounded Corners 23">
              <a:extLst>
                <a:ext uri="{FF2B5EF4-FFF2-40B4-BE49-F238E27FC236}">
                  <a16:creationId xmlns:a16="http://schemas.microsoft.com/office/drawing/2014/main" id="{A33ED331-C2F3-CC57-7B6B-08956772851D}"/>
                </a:ext>
              </a:extLst>
            </p:cNvPr>
            <p:cNvSpPr/>
            <p:nvPr/>
          </p:nvSpPr>
          <p:spPr>
            <a:xfrm>
              <a:off x="14015677"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make up</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around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2 in 5 </a:t>
              </a: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(39%)</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18+) in the</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Northern Territory</a:t>
              </a:r>
            </a:p>
          </p:txBody>
        </p:sp>
        <p:pic>
          <p:nvPicPr>
            <p:cNvPr id="15" name="Picture 14">
              <a:extLst>
                <a:ext uri="{FF2B5EF4-FFF2-40B4-BE49-F238E27FC236}">
                  <a16:creationId xmlns:a16="http://schemas.microsoft.com/office/drawing/2014/main" id="{52378698-D5FA-964D-964C-6EAD5BA35C2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4916697" y="6475241"/>
              <a:ext cx="1728000" cy="1822255"/>
            </a:xfrm>
            <a:prstGeom prst="rect">
              <a:avLst/>
            </a:prstGeom>
          </p:spPr>
        </p:pic>
      </p:grpSp>
      <p:grpSp>
        <p:nvGrpSpPr>
          <p:cNvPr id="30" name="Group 29">
            <a:extLst>
              <a:ext uri="{FF2B5EF4-FFF2-40B4-BE49-F238E27FC236}">
                <a16:creationId xmlns:a16="http://schemas.microsoft.com/office/drawing/2014/main" id="{5CCE6698-D7D6-3C45-CAA1-5CDD4421C41A}"/>
              </a:ext>
            </a:extLst>
          </p:cNvPr>
          <p:cNvGrpSpPr/>
          <p:nvPr/>
        </p:nvGrpSpPr>
        <p:grpSpPr>
          <a:xfrm>
            <a:off x="7673724" y="2005397"/>
            <a:ext cx="4788000" cy="3945951"/>
            <a:chOff x="7701354" y="2005397"/>
            <a:chExt cx="4759283" cy="3945951"/>
          </a:xfrm>
        </p:grpSpPr>
        <p:sp>
          <p:nvSpPr>
            <p:cNvPr id="18" name="Rectangle: Rounded Corners 17">
              <a:extLst>
                <a:ext uri="{FF2B5EF4-FFF2-40B4-BE49-F238E27FC236}">
                  <a16:creationId xmlns:a16="http://schemas.microsoft.com/office/drawing/2014/main" id="{EBA81E7C-23D4-D2BC-9D8D-922E9D6E045A}"/>
                </a:ext>
              </a:extLst>
            </p:cNvPr>
            <p:cNvSpPr/>
            <p:nvPr/>
          </p:nvSpPr>
          <p:spPr>
            <a:xfrm>
              <a:off x="7701354" y="2005397"/>
              <a:ext cx="4759283" cy="3945951"/>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16">
              <a:extLst>
                <a:ext uri="{FF2B5EF4-FFF2-40B4-BE49-F238E27FC236}">
                  <a16:creationId xmlns:a16="http://schemas.microsoft.com/office/drawing/2014/main" id="{1112D2A8-50A4-2D6B-6DD0-B3129125CC5F}"/>
                </a:ext>
              </a:extLst>
            </p:cNvPr>
            <p:cNvPicPr>
              <a:picLocks noChangeAspect="1"/>
            </p:cNvPicPr>
            <p:nvPr/>
          </p:nvPicPr>
          <p:blipFill>
            <a:blip r:embed="rId7">
              <a:alphaModFix/>
              <a:extLst>
                <a:ext uri="{28A0092B-C50C-407E-A947-70E740481C1C}">
                  <a14:useLocalDpi xmlns:a14="http://schemas.microsoft.com/office/drawing/2010/main" val="0"/>
                </a:ext>
              </a:extLst>
            </a:blip>
            <a:srcRect/>
            <a:stretch/>
          </p:blipFill>
          <p:spPr>
            <a:xfrm>
              <a:off x="8282818" y="2296465"/>
              <a:ext cx="3596355" cy="3363814"/>
            </a:xfrm>
            <a:prstGeom prst="rect">
              <a:avLst/>
            </a:prstGeom>
          </p:spPr>
        </p:pic>
      </p:grpSp>
    </p:spTree>
    <p:extLst>
      <p:ext uri="{BB962C8B-B14F-4D97-AF65-F5344CB8AC3E}">
        <p14:creationId xmlns:p14="http://schemas.microsoft.com/office/powerpoint/2010/main" val="3671652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737D3-A079-0052-9362-3850CFD04F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A32EAB-01E0-2CE7-7EB1-F8CD5368D82F}"/>
              </a:ext>
            </a:extLst>
          </p:cNvPr>
          <p:cNvSpPr>
            <a:spLocks noGrp="1"/>
          </p:cNvSpPr>
          <p:nvPr>
            <p:ph type="title"/>
          </p:nvPr>
        </p:nvSpPr>
        <p:spPr/>
        <p:txBody>
          <a:bodyPr/>
          <a:lstStyle/>
          <a:p>
            <a:r>
              <a:rPr lang="en-AU"/>
              <a:t>Australia</a:t>
            </a:r>
          </a:p>
        </p:txBody>
      </p:sp>
      <p:grpSp>
        <p:nvGrpSpPr>
          <p:cNvPr id="32" name="Group 31">
            <a:extLst>
              <a:ext uri="{FF2B5EF4-FFF2-40B4-BE49-F238E27FC236}">
                <a16:creationId xmlns:a16="http://schemas.microsoft.com/office/drawing/2014/main" id="{CA3875B4-D54F-121D-A82D-F401B3D3FCD5}"/>
              </a:ext>
            </a:extLst>
          </p:cNvPr>
          <p:cNvGrpSpPr/>
          <p:nvPr/>
        </p:nvGrpSpPr>
        <p:grpSpPr>
          <a:xfrm>
            <a:off x="2589732" y="6215283"/>
            <a:ext cx="3530040" cy="3945600"/>
            <a:chOff x="6388875" y="6183199"/>
            <a:chExt cx="3530040" cy="3945600"/>
          </a:xfrm>
        </p:grpSpPr>
        <p:sp>
          <p:nvSpPr>
            <p:cNvPr id="7" name="Rectangle: Rounded Corners 6">
              <a:extLst>
                <a:ext uri="{FF2B5EF4-FFF2-40B4-BE49-F238E27FC236}">
                  <a16:creationId xmlns:a16="http://schemas.microsoft.com/office/drawing/2014/main" id="{CE0F38D6-3B05-EE7E-DDB4-DDFCC5480A8B}"/>
                </a:ext>
              </a:extLst>
            </p:cNvPr>
            <p:cNvSpPr/>
            <p:nvPr/>
          </p:nvSpPr>
          <p:spPr>
            <a:xfrm>
              <a:off x="6388875"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AU" sz="4000" b="1">
                  <a:solidFill>
                    <a:srgbClr val="5C2C84"/>
                  </a:solidFill>
                  <a:latin typeface="Open Sans" panose="020B0606030504020204" pitchFamily="34" charset="0"/>
                  <a:ea typeface="Open Sans" panose="020B0606030504020204" pitchFamily="34" charset="0"/>
                  <a:cs typeface="Open Sans" panose="020B0606030504020204" pitchFamily="34" charset="0"/>
                </a:rPr>
                <a:t>1 in 7</a:t>
              </a:r>
              <a:b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(15%) Indigenous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Australians aged 50 and</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over are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p>
          </p:txBody>
        </p:sp>
        <p:pic>
          <p:nvPicPr>
            <p:cNvPr id="11" name="Picture 10">
              <a:extLst>
                <a:ext uri="{FF2B5EF4-FFF2-40B4-BE49-F238E27FC236}">
                  <a16:creationId xmlns:a16="http://schemas.microsoft.com/office/drawing/2014/main" id="{B05E16BB-F039-5BDC-9A4E-ECB56301F5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69562" y="6498716"/>
              <a:ext cx="1968665" cy="1824616"/>
            </a:xfrm>
            <a:prstGeom prst="rect">
              <a:avLst/>
            </a:prstGeom>
          </p:spPr>
        </p:pic>
      </p:grpSp>
      <p:grpSp>
        <p:nvGrpSpPr>
          <p:cNvPr id="33" name="Group 32">
            <a:extLst>
              <a:ext uri="{FF2B5EF4-FFF2-40B4-BE49-F238E27FC236}">
                <a16:creationId xmlns:a16="http://schemas.microsoft.com/office/drawing/2014/main" id="{6599163B-9C07-0041-45A4-2F623389CC9A}"/>
              </a:ext>
            </a:extLst>
          </p:cNvPr>
          <p:cNvGrpSpPr/>
          <p:nvPr/>
        </p:nvGrpSpPr>
        <p:grpSpPr>
          <a:xfrm>
            <a:off x="10185185" y="6215283"/>
            <a:ext cx="3530040" cy="3945600"/>
            <a:chOff x="10202276" y="6183199"/>
            <a:chExt cx="3530040" cy="3945600"/>
          </a:xfrm>
        </p:grpSpPr>
        <p:sp>
          <p:nvSpPr>
            <p:cNvPr id="23" name="Rectangle: Rounded Corners 22">
              <a:extLst>
                <a:ext uri="{FF2B5EF4-FFF2-40B4-BE49-F238E27FC236}">
                  <a16:creationId xmlns:a16="http://schemas.microsoft.com/office/drawing/2014/main" id="{091D85E9-5C66-C67E-C74C-502DE21F4BDD}"/>
                </a:ext>
              </a:extLst>
            </p:cNvPr>
            <p:cNvSpPr/>
            <p:nvPr/>
          </p:nvSpPr>
          <p:spPr>
            <a:xfrm>
              <a:off x="10202276" y="6183199"/>
              <a:ext cx="3530040"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Almost half</a:t>
              </a:r>
            </a:p>
            <a:p>
              <a:pPr algn="ctr"/>
              <a:endPar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ct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of Indigenous Australians</a:t>
              </a:r>
              <a:b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rPr>
                <a:t>aged 18 and over are </a:t>
              </a: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endParaRPr lang="en-AU" sz="19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a:extLst>
                <a:ext uri="{FF2B5EF4-FFF2-40B4-BE49-F238E27FC236}">
                  <a16:creationId xmlns:a16="http://schemas.microsoft.com/office/drawing/2014/main" id="{EA5504CC-DFE7-5209-C05D-AC3834CDBAB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014730" y="6900060"/>
              <a:ext cx="1905132" cy="1935373"/>
            </a:xfrm>
            <a:prstGeom prst="rect">
              <a:avLst/>
            </a:prstGeom>
          </p:spPr>
        </p:pic>
      </p:grpSp>
      <p:grpSp>
        <p:nvGrpSpPr>
          <p:cNvPr id="95" name="Group 94">
            <a:extLst>
              <a:ext uri="{FF2B5EF4-FFF2-40B4-BE49-F238E27FC236}">
                <a16:creationId xmlns:a16="http://schemas.microsoft.com/office/drawing/2014/main" id="{4950777C-4186-9ACD-05F0-053576429D8C}"/>
              </a:ext>
            </a:extLst>
          </p:cNvPr>
          <p:cNvGrpSpPr/>
          <p:nvPr/>
        </p:nvGrpSpPr>
        <p:grpSpPr>
          <a:xfrm>
            <a:off x="6269998" y="6215283"/>
            <a:ext cx="3680266" cy="3945600"/>
            <a:chOff x="6238650" y="6215283"/>
            <a:chExt cx="3680266" cy="3945600"/>
          </a:xfrm>
        </p:grpSpPr>
        <p:sp>
          <p:nvSpPr>
            <p:cNvPr id="22" name="Rectangle: Rounded Corners 21">
              <a:extLst>
                <a:ext uri="{FF2B5EF4-FFF2-40B4-BE49-F238E27FC236}">
                  <a16:creationId xmlns:a16="http://schemas.microsoft.com/office/drawing/2014/main" id="{DCA11057-F040-281A-12AF-05BBDD173B00}"/>
                </a:ext>
              </a:extLst>
            </p:cNvPr>
            <p:cNvSpPr/>
            <p:nvPr/>
          </p:nvSpPr>
          <p:spPr>
            <a:xfrm>
              <a:off x="6238650" y="6215283"/>
              <a:ext cx="3680266"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24">
              <a:extLst>
                <a:ext uri="{FF2B5EF4-FFF2-40B4-BE49-F238E27FC236}">
                  <a16:creationId xmlns:a16="http://schemas.microsoft.com/office/drawing/2014/main" id="{C27DB4BF-2A71-57B2-7EE5-46F6E9177798}"/>
                </a:ext>
              </a:extLst>
            </p:cNvPr>
            <p:cNvSpPr txBox="1"/>
            <p:nvPr/>
          </p:nvSpPr>
          <p:spPr>
            <a:xfrm>
              <a:off x="6371271" y="6453771"/>
              <a:ext cx="3208150" cy="969496"/>
            </a:xfrm>
            <a:prstGeom prst="rect">
              <a:avLst/>
            </a:prstGeom>
            <a:noFill/>
          </p:spPr>
          <p:txBody>
            <a:bodyPr wrap="square" rtlCol="0">
              <a:spAutoFit/>
            </a:bodyPr>
            <a:lstStyle/>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r>
                <a:rPr lang="en-AU" sz="1900">
                  <a:latin typeface="Open Sans" panose="020B0606030504020204" pitchFamily="34" charset="0"/>
                  <a:ea typeface="Open Sans" panose="020B0606030504020204" pitchFamily="34" charset="0"/>
                  <a:cs typeface="Open Sans" panose="020B0606030504020204" pitchFamily="34" charset="0"/>
                </a:rPr>
                <a:t> compared</a:t>
              </a:r>
              <a:br>
                <a:rPr lang="en-AU" sz="1900">
                  <a:latin typeface="Open Sans" panose="020B0606030504020204" pitchFamily="34" charset="0"/>
                  <a:ea typeface="Open Sans" panose="020B0606030504020204" pitchFamily="34" charset="0"/>
                  <a:cs typeface="Open Sans" panose="020B0606030504020204" pitchFamily="34" charset="0"/>
                </a:rPr>
              </a:br>
              <a:r>
                <a:rPr lang="en-AU" sz="1900">
                  <a:latin typeface="Open Sans" panose="020B0606030504020204" pitchFamily="34" charset="0"/>
                  <a:ea typeface="Open Sans" panose="020B0606030504020204" pitchFamily="34" charset="0"/>
                  <a:cs typeface="Open Sans" panose="020B0606030504020204" pitchFamily="34" charset="0"/>
                </a:rPr>
                <a:t>with Indigenous people</a:t>
              </a:r>
              <a:br>
                <a:rPr lang="en-AU" sz="1900">
                  <a:latin typeface="Open Sans" panose="020B0606030504020204" pitchFamily="34" charset="0"/>
                  <a:ea typeface="Open Sans" panose="020B0606030504020204" pitchFamily="34" charset="0"/>
                  <a:cs typeface="Open Sans" panose="020B0606030504020204" pitchFamily="34" charset="0"/>
                </a:rPr>
              </a:br>
              <a:r>
                <a:rPr lang="en-AU" sz="1900">
                  <a:latin typeface="Open Sans" panose="020B0606030504020204" pitchFamily="34" charset="0"/>
                  <a:ea typeface="Open Sans" panose="020B0606030504020204" pitchFamily="34" charset="0"/>
                  <a:cs typeface="Open Sans" panose="020B0606030504020204" pitchFamily="34" charset="0"/>
                </a:rPr>
                <a:t>not removed were:</a:t>
              </a:r>
            </a:p>
          </p:txBody>
        </p:sp>
        <p:sp>
          <p:nvSpPr>
            <p:cNvPr id="28" name="TextBox 27">
              <a:extLst>
                <a:ext uri="{FF2B5EF4-FFF2-40B4-BE49-F238E27FC236}">
                  <a16:creationId xmlns:a16="http://schemas.microsoft.com/office/drawing/2014/main" id="{1044CCFD-B46E-8E1F-58C1-5CA49374FBEF}"/>
                </a:ext>
              </a:extLst>
            </p:cNvPr>
            <p:cNvSpPr txBox="1"/>
            <p:nvPr/>
          </p:nvSpPr>
          <p:spPr>
            <a:xfrm>
              <a:off x="7308716" y="7551233"/>
              <a:ext cx="2535554" cy="692497"/>
            </a:xfrm>
            <a:prstGeom prst="rect">
              <a:avLst/>
            </a:prstGeom>
            <a:noFill/>
          </p:spPr>
          <p:txBody>
            <a:bodyPr wrap="square" rtlCol="0">
              <a:spAutoFit/>
            </a:bodyPr>
            <a:lstStyle/>
            <a:p>
              <a:r>
                <a:rPr lang="en-AU" sz="1300">
                  <a:latin typeface="Open Sans" panose="020B0606030504020204" pitchFamily="34" charset="0"/>
                  <a:ea typeface="Open Sans" panose="020B0606030504020204" pitchFamily="34" charset="0"/>
                  <a:cs typeface="Open Sans" panose="020B0606030504020204" pitchFamily="34" charset="0"/>
                </a:rPr>
                <a:t>as likely to be living with</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severe or profound disability</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(24%)</a:t>
              </a:r>
            </a:p>
          </p:txBody>
        </p:sp>
        <p:sp>
          <p:nvSpPr>
            <p:cNvPr id="29" name="TextBox 28">
              <a:extLst>
                <a:ext uri="{FF2B5EF4-FFF2-40B4-BE49-F238E27FC236}">
                  <a16:creationId xmlns:a16="http://schemas.microsoft.com/office/drawing/2014/main" id="{A1019131-66F6-25CF-4C10-58B430F494F7}"/>
                </a:ext>
              </a:extLst>
            </p:cNvPr>
            <p:cNvSpPr txBox="1"/>
            <p:nvPr/>
          </p:nvSpPr>
          <p:spPr>
            <a:xfrm>
              <a:off x="7308716" y="8327278"/>
              <a:ext cx="2535554" cy="692497"/>
            </a:xfrm>
            <a:prstGeom prst="rect">
              <a:avLst/>
            </a:prstGeom>
            <a:noFill/>
          </p:spPr>
          <p:txBody>
            <a:bodyPr wrap="square" rtlCol="0">
              <a:spAutoFit/>
            </a:bodyPr>
            <a:lstStyle/>
            <a:p>
              <a:r>
                <a:rPr lang="en-AU" sz="1300">
                  <a:latin typeface="Open Sans" panose="020B0606030504020204" pitchFamily="34" charset="0"/>
                  <a:ea typeface="Open Sans" panose="020B0606030504020204" pitchFamily="34" charset="0"/>
                  <a:cs typeface="Open Sans" panose="020B0606030504020204" pitchFamily="34" charset="0"/>
                </a:rPr>
                <a:t>as likely to be experiencing</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high psychological distress</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(49%)</a:t>
              </a:r>
            </a:p>
          </p:txBody>
        </p:sp>
        <p:sp>
          <p:nvSpPr>
            <p:cNvPr id="35" name="TextBox 34">
              <a:extLst>
                <a:ext uri="{FF2B5EF4-FFF2-40B4-BE49-F238E27FC236}">
                  <a16:creationId xmlns:a16="http://schemas.microsoft.com/office/drawing/2014/main" id="{14A4C5BF-B51F-DB57-2317-2E104F72A655}"/>
                </a:ext>
              </a:extLst>
            </p:cNvPr>
            <p:cNvSpPr txBox="1"/>
            <p:nvPr/>
          </p:nvSpPr>
          <p:spPr>
            <a:xfrm>
              <a:off x="7308716" y="9103324"/>
              <a:ext cx="2535554" cy="892552"/>
            </a:xfrm>
            <a:prstGeom prst="rect">
              <a:avLst/>
            </a:prstGeom>
            <a:noFill/>
          </p:spPr>
          <p:txBody>
            <a:bodyPr wrap="square" rtlCol="0">
              <a:spAutoFit/>
            </a:bodyPr>
            <a:lstStyle/>
            <a:p>
              <a:r>
                <a:rPr lang="en-AU" sz="1300">
                  <a:latin typeface="Open Sans" panose="020B0606030504020204" pitchFamily="34" charset="0"/>
                  <a:ea typeface="Open Sans" panose="020B0606030504020204" pitchFamily="34" charset="0"/>
                  <a:cs typeface="Open Sans" panose="020B0606030504020204" pitchFamily="34" charset="0"/>
                </a:rPr>
                <a:t>as likely to have had days</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without money for basic</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living expenses (past year)</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(56%)</a:t>
              </a:r>
            </a:p>
          </p:txBody>
        </p:sp>
        <p:sp>
          <p:nvSpPr>
            <p:cNvPr id="36" name="TextBox 35">
              <a:extLst>
                <a:ext uri="{FF2B5EF4-FFF2-40B4-BE49-F238E27FC236}">
                  <a16:creationId xmlns:a16="http://schemas.microsoft.com/office/drawing/2014/main" id="{CA7BD5B1-20B5-495F-C613-D9A98963460E}"/>
                </a:ext>
              </a:extLst>
            </p:cNvPr>
            <p:cNvSpPr txBox="1"/>
            <p:nvPr/>
          </p:nvSpPr>
          <p:spPr>
            <a:xfrm>
              <a:off x="6344985" y="7635871"/>
              <a:ext cx="1017641" cy="523220"/>
            </a:xfrm>
            <a:prstGeom prst="rect">
              <a:avLst/>
            </a:prstGeom>
            <a:noFill/>
          </p:spPr>
          <p:txBody>
            <a:bodyPr wrap="square" rtlCol="0">
              <a:spAutoFit/>
            </a:bodyPr>
            <a:lstStyle/>
            <a:p>
              <a:r>
                <a:rPr lang="en-AU" sz="2800" b="1">
                  <a:solidFill>
                    <a:srgbClr val="5C2C84"/>
                  </a:solidFill>
                  <a:latin typeface="Open Sans" panose="020B0606030504020204" pitchFamily="34" charset="0"/>
                  <a:ea typeface="Open Sans" panose="020B0606030504020204" pitchFamily="34" charset="0"/>
                  <a:cs typeface="Open Sans" panose="020B0606030504020204" pitchFamily="34" charset="0"/>
                </a:rPr>
                <a:t>2.7×</a:t>
              </a:r>
              <a:endParaRPr lang="en-AU" sz="1300" b="1">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TextBox 36">
              <a:extLst>
                <a:ext uri="{FF2B5EF4-FFF2-40B4-BE49-F238E27FC236}">
                  <a16:creationId xmlns:a16="http://schemas.microsoft.com/office/drawing/2014/main" id="{79E2FD30-2AB2-014F-229B-E6BDAC795F63}"/>
                </a:ext>
              </a:extLst>
            </p:cNvPr>
            <p:cNvSpPr txBox="1"/>
            <p:nvPr/>
          </p:nvSpPr>
          <p:spPr>
            <a:xfrm>
              <a:off x="6344985" y="8411916"/>
              <a:ext cx="1017641" cy="523220"/>
            </a:xfrm>
            <a:prstGeom prst="rect">
              <a:avLst/>
            </a:prstGeom>
            <a:noFill/>
          </p:spPr>
          <p:txBody>
            <a:bodyPr wrap="square" rtlCol="0">
              <a:spAutoFit/>
            </a:bodyPr>
            <a:lstStyle/>
            <a:p>
              <a:r>
                <a:rPr lang="en-AU" sz="2800" b="1">
                  <a:solidFill>
                    <a:srgbClr val="5C2C84"/>
                  </a:solidFill>
                  <a:latin typeface="Open Sans" panose="020B0606030504020204" pitchFamily="34" charset="0"/>
                  <a:ea typeface="Open Sans" panose="020B0606030504020204" pitchFamily="34" charset="0"/>
                  <a:cs typeface="Open Sans" panose="020B0606030504020204" pitchFamily="34" charset="0"/>
                </a:rPr>
                <a:t>1.9×</a:t>
              </a:r>
              <a:endParaRPr lang="en-AU" sz="1300" b="1">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TextBox 37">
              <a:extLst>
                <a:ext uri="{FF2B5EF4-FFF2-40B4-BE49-F238E27FC236}">
                  <a16:creationId xmlns:a16="http://schemas.microsoft.com/office/drawing/2014/main" id="{CC2E7074-9F4B-D509-DDC1-0ADC93CB9074}"/>
                </a:ext>
              </a:extLst>
            </p:cNvPr>
            <p:cNvSpPr txBox="1"/>
            <p:nvPr/>
          </p:nvSpPr>
          <p:spPr>
            <a:xfrm>
              <a:off x="6344985" y="9287990"/>
              <a:ext cx="1017641" cy="523220"/>
            </a:xfrm>
            <a:prstGeom prst="rect">
              <a:avLst/>
            </a:prstGeom>
            <a:noFill/>
          </p:spPr>
          <p:txBody>
            <a:bodyPr wrap="square" rtlCol="0">
              <a:spAutoFit/>
            </a:bodyPr>
            <a:lstStyle/>
            <a:p>
              <a:r>
                <a:rPr lang="en-AU" sz="2800" b="1">
                  <a:solidFill>
                    <a:srgbClr val="5C2C84"/>
                  </a:solidFill>
                  <a:latin typeface="Open Sans" panose="020B0606030504020204" pitchFamily="34" charset="0"/>
                  <a:ea typeface="Open Sans" panose="020B0606030504020204" pitchFamily="34" charset="0"/>
                  <a:cs typeface="Open Sans" panose="020B0606030504020204" pitchFamily="34" charset="0"/>
                </a:rPr>
                <a:t>1.5×</a:t>
              </a:r>
              <a:endParaRPr lang="en-AU" sz="1300" b="1">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39" name="Straight Connector 38">
              <a:extLst>
                <a:ext uri="{FF2B5EF4-FFF2-40B4-BE49-F238E27FC236}">
                  <a16:creationId xmlns:a16="http://schemas.microsoft.com/office/drawing/2014/main" id="{1836A308-1B7B-4573-9B08-F9799717BDBF}"/>
                </a:ext>
              </a:extLst>
            </p:cNvPr>
            <p:cNvCxnSpPr>
              <a:cxnSpLocks/>
            </p:cNvCxnSpPr>
            <p:nvPr/>
          </p:nvCxnSpPr>
          <p:spPr>
            <a:xfrm rot="5400000">
              <a:off x="8045437" y="6662410"/>
              <a:ext cx="0" cy="3240000"/>
            </a:xfrm>
            <a:prstGeom prst="line">
              <a:avLst/>
            </a:prstGeom>
            <a:ln w="19050">
              <a:solidFill>
                <a:srgbClr val="5C2C8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F9EF2AA-7755-9CF5-6384-06B9370902EC}"/>
                </a:ext>
              </a:extLst>
            </p:cNvPr>
            <p:cNvCxnSpPr>
              <a:cxnSpLocks/>
            </p:cNvCxnSpPr>
            <p:nvPr/>
          </p:nvCxnSpPr>
          <p:spPr>
            <a:xfrm rot="5400000">
              <a:off x="8045437" y="7441836"/>
              <a:ext cx="0" cy="3240000"/>
            </a:xfrm>
            <a:prstGeom prst="line">
              <a:avLst/>
            </a:prstGeom>
            <a:ln w="19050">
              <a:solidFill>
                <a:srgbClr val="5C2C84"/>
              </a:solidFill>
            </a:ln>
          </p:spPr>
          <p:style>
            <a:lnRef idx="1">
              <a:schemeClr val="accent1"/>
            </a:lnRef>
            <a:fillRef idx="0">
              <a:schemeClr val="accent1"/>
            </a:fillRef>
            <a:effectRef idx="0">
              <a:schemeClr val="accent1"/>
            </a:effectRef>
            <a:fontRef idx="minor">
              <a:schemeClr val="tx1"/>
            </a:fontRef>
          </p:style>
        </p:cxnSp>
      </p:grpSp>
      <p:grpSp>
        <p:nvGrpSpPr>
          <p:cNvPr id="96" name="Group 95">
            <a:extLst>
              <a:ext uri="{FF2B5EF4-FFF2-40B4-BE49-F238E27FC236}">
                <a16:creationId xmlns:a16="http://schemas.microsoft.com/office/drawing/2014/main" id="{E5490DEA-E8C9-CE16-072A-71A1FC0E10FC}"/>
              </a:ext>
            </a:extLst>
          </p:cNvPr>
          <p:cNvGrpSpPr/>
          <p:nvPr/>
        </p:nvGrpSpPr>
        <p:grpSpPr>
          <a:xfrm>
            <a:off x="13865451" y="6215283"/>
            <a:ext cx="3680266" cy="3945600"/>
            <a:chOff x="12861565" y="6215283"/>
            <a:chExt cx="3680266" cy="3945600"/>
          </a:xfrm>
        </p:grpSpPr>
        <p:sp>
          <p:nvSpPr>
            <p:cNvPr id="27" name="Rectangle: Rounded Corners 26">
              <a:extLst>
                <a:ext uri="{FF2B5EF4-FFF2-40B4-BE49-F238E27FC236}">
                  <a16:creationId xmlns:a16="http://schemas.microsoft.com/office/drawing/2014/main" id="{561893A1-C925-40DC-4546-709E4414F729}"/>
                </a:ext>
              </a:extLst>
            </p:cNvPr>
            <p:cNvSpPr/>
            <p:nvPr/>
          </p:nvSpPr>
          <p:spPr>
            <a:xfrm>
              <a:off x="12861565" y="6215283"/>
              <a:ext cx="3680266"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25">
              <a:extLst>
                <a:ext uri="{FF2B5EF4-FFF2-40B4-BE49-F238E27FC236}">
                  <a16:creationId xmlns:a16="http://schemas.microsoft.com/office/drawing/2014/main" id="{21C7E257-F7FC-52BE-28D7-77B0032E155A}"/>
                </a:ext>
              </a:extLst>
            </p:cNvPr>
            <p:cNvSpPr txBox="1"/>
            <p:nvPr/>
          </p:nvSpPr>
          <p:spPr>
            <a:xfrm>
              <a:off x="13071674" y="6459030"/>
              <a:ext cx="3208150" cy="969496"/>
            </a:xfrm>
            <a:prstGeom prst="rect">
              <a:avLst/>
            </a:prstGeom>
            <a:noFill/>
          </p:spPr>
          <p:txBody>
            <a:bodyPr wrap="square" rtlCol="0">
              <a:spAutoFit/>
            </a:bodyPr>
            <a:lstStyle/>
            <a:p>
              <a:pPr algn="ctr"/>
              <a:r>
                <a:rPr lang="en-AU" sz="19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r>
                <a:rPr lang="en-AU" sz="1900">
                  <a:latin typeface="Open Sans" panose="020B0606030504020204" pitchFamily="34" charset="0"/>
                  <a:ea typeface="Open Sans" panose="020B0606030504020204" pitchFamily="34" charset="0"/>
                  <a:cs typeface="Open Sans" panose="020B0606030504020204" pitchFamily="34" charset="0"/>
                </a:rPr>
                <a:t> compared</a:t>
              </a:r>
              <a:br>
                <a:rPr lang="en-AU" sz="1900">
                  <a:latin typeface="Open Sans" panose="020B0606030504020204" pitchFamily="34" charset="0"/>
                  <a:ea typeface="Open Sans" panose="020B0606030504020204" pitchFamily="34" charset="0"/>
                  <a:cs typeface="Open Sans" panose="020B0606030504020204" pitchFamily="34" charset="0"/>
                </a:rPr>
              </a:br>
              <a:r>
                <a:rPr lang="en-AU" sz="1900">
                  <a:latin typeface="Open Sans" panose="020B0606030504020204" pitchFamily="34" charset="0"/>
                  <a:ea typeface="Open Sans" panose="020B0606030504020204" pitchFamily="34" charset="0"/>
                  <a:cs typeface="Open Sans" panose="020B0606030504020204" pitchFamily="34" charset="0"/>
                </a:rPr>
                <a:t>with Indigenous</a:t>
              </a:r>
              <a:br>
                <a:rPr lang="en-AU" sz="1900">
                  <a:latin typeface="Open Sans" panose="020B0606030504020204" pitchFamily="34" charset="0"/>
                  <a:ea typeface="Open Sans" panose="020B0606030504020204" pitchFamily="34" charset="0"/>
                  <a:cs typeface="Open Sans" panose="020B0606030504020204" pitchFamily="34" charset="0"/>
                </a:rPr>
              </a:br>
              <a:r>
                <a:rPr lang="en-AU" sz="1900">
                  <a:latin typeface="Open Sans" panose="020B0606030504020204" pitchFamily="34" charset="0"/>
                  <a:ea typeface="Open Sans" panose="020B0606030504020204" pitchFamily="34" charset="0"/>
                  <a:cs typeface="Open Sans" panose="020B0606030504020204" pitchFamily="34" charset="0"/>
                </a:rPr>
                <a:t>non-descendants were:</a:t>
              </a:r>
            </a:p>
          </p:txBody>
        </p:sp>
        <p:sp>
          <p:nvSpPr>
            <p:cNvPr id="41" name="TextBox 40">
              <a:extLst>
                <a:ext uri="{FF2B5EF4-FFF2-40B4-BE49-F238E27FC236}">
                  <a16:creationId xmlns:a16="http://schemas.microsoft.com/office/drawing/2014/main" id="{0334F8AD-D7AD-AF63-B0A4-E6A3F7D5306E}"/>
                </a:ext>
              </a:extLst>
            </p:cNvPr>
            <p:cNvSpPr txBox="1"/>
            <p:nvPr/>
          </p:nvSpPr>
          <p:spPr>
            <a:xfrm>
              <a:off x="13979648" y="7551233"/>
              <a:ext cx="2411957" cy="692497"/>
            </a:xfrm>
            <a:prstGeom prst="rect">
              <a:avLst/>
            </a:prstGeom>
            <a:noFill/>
          </p:spPr>
          <p:txBody>
            <a:bodyPr wrap="square" rtlCol="0">
              <a:spAutoFit/>
            </a:bodyPr>
            <a:lstStyle/>
            <a:p>
              <a:r>
                <a:rPr lang="en-AU" sz="1300">
                  <a:latin typeface="Open Sans" panose="020B0606030504020204" pitchFamily="34" charset="0"/>
                  <a:ea typeface="Open Sans" panose="020B0606030504020204" pitchFamily="34" charset="0"/>
                  <a:cs typeface="Open Sans" panose="020B0606030504020204" pitchFamily="34" charset="0"/>
                </a:rPr>
                <a:t>as likely to be experiencing</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high psychological distress</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(37%)</a:t>
              </a:r>
            </a:p>
          </p:txBody>
        </p:sp>
        <p:sp>
          <p:nvSpPr>
            <p:cNvPr id="42" name="TextBox 41">
              <a:extLst>
                <a:ext uri="{FF2B5EF4-FFF2-40B4-BE49-F238E27FC236}">
                  <a16:creationId xmlns:a16="http://schemas.microsoft.com/office/drawing/2014/main" id="{21420399-419D-6988-F54B-D4D3C0AC3592}"/>
                </a:ext>
              </a:extLst>
            </p:cNvPr>
            <p:cNvSpPr txBox="1"/>
            <p:nvPr/>
          </p:nvSpPr>
          <p:spPr>
            <a:xfrm>
              <a:off x="13979648" y="8365957"/>
              <a:ext cx="2411957" cy="692497"/>
            </a:xfrm>
            <a:prstGeom prst="rect">
              <a:avLst/>
            </a:prstGeom>
            <a:noFill/>
          </p:spPr>
          <p:txBody>
            <a:bodyPr wrap="square" rtlCol="0">
              <a:spAutoFit/>
            </a:bodyPr>
            <a:lstStyle/>
            <a:p>
              <a:r>
                <a:rPr lang="en-AU" sz="1300">
                  <a:latin typeface="Open Sans" panose="020B0606030504020204" pitchFamily="34" charset="0"/>
                  <a:ea typeface="Open Sans" panose="020B0606030504020204" pitchFamily="34" charset="0"/>
                  <a:cs typeface="Open Sans" panose="020B0606030504020204" pitchFamily="34" charset="0"/>
                </a:rPr>
                <a:t>as likely to have been</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diagnosed with a mental</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health condition (50%)</a:t>
              </a:r>
            </a:p>
          </p:txBody>
        </p:sp>
        <p:sp>
          <p:nvSpPr>
            <p:cNvPr id="43" name="TextBox 42">
              <a:extLst>
                <a:ext uri="{FF2B5EF4-FFF2-40B4-BE49-F238E27FC236}">
                  <a16:creationId xmlns:a16="http://schemas.microsoft.com/office/drawing/2014/main" id="{F4BFA853-37F2-44C2-C395-994CA5230016}"/>
                </a:ext>
              </a:extLst>
            </p:cNvPr>
            <p:cNvSpPr txBox="1"/>
            <p:nvPr/>
          </p:nvSpPr>
          <p:spPr>
            <a:xfrm>
              <a:off x="13979648" y="9142003"/>
              <a:ext cx="2411957" cy="892552"/>
            </a:xfrm>
            <a:prstGeom prst="rect">
              <a:avLst/>
            </a:prstGeom>
            <a:noFill/>
          </p:spPr>
          <p:txBody>
            <a:bodyPr wrap="square" rtlCol="0">
              <a:spAutoFit/>
            </a:bodyPr>
            <a:lstStyle/>
            <a:p>
              <a:r>
                <a:rPr lang="en-AU" sz="1300">
                  <a:latin typeface="Open Sans" panose="020B0606030504020204" pitchFamily="34" charset="0"/>
                  <a:ea typeface="Open Sans" panose="020B0606030504020204" pitchFamily="34" charset="0"/>
                  <a:cs typeface="Open Sans" panose="020B0606030504020204" pitchFamily="34" charset="0"/>
                </a:rPr>
                <a:t>as likely to have had days</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without money for basic</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living expenses (past year)</a:t>
              </a:r>
              <a:br>
                <a:rPr lang="en-AU" sz="1300">
                  <a:latin typeface="Open Sans" panose="020B0606030504020204" pitchFamily="34" charset="0"/>
                  <a:ea typeface="Open Sans" panose="020B0606030504020204" pitchFamily="34" charset="0"/>
                  <a:cs typeface="Open Sans" panose="020B0606030504020204" pitchFamily="34" charset="0"/>
                </a:rPr>
              </a:br>
              <a:r>
                <a:rPr lang="en-AU" sz="1300">
                  <a:latin typeface="Open Sans" panose="020B0606030504020204" pitchFamily="34" charset="0"/>
                  <a:ea typeface="Open Sans" panose="020B0606030504020204" pitchFamily="34" charset="0"/>
                  <a:cs typeface="Open Sans" panose="020B0606030504020204" pitchFamily="34" charset="0"/>
                </a:rPr>
                <a:t>(49%)</a:t>
              </a:r>
            </a:p>
          </p:txBody>
        </p:sp>
        <p:sp>
          <p:nvSpPr>
            <p:cNvPr id="44" name="TextBox 43">
              <a:extLst>
                <a:ext uri="{FF2B5EF4-FFF2-40B4-BE49-F238E27FC236}">
                  <a16:creationId xmlns:a16="http://schemas.microsoft.com/office/drawing/2014/main" id="{C87E92E8-B396-88CE-D4F8-C4D7E6CE40D5}"/>
                </a:ext>
              </a:extLst>
            </p:cNvPr>
            <p:cNvSpPr txBox="1"/>
            <p:nvPr/>
          </p:nvSpPr>
          <p:spPr>
            <a:xfrm>
              <a:off x="13015918" y="7635871"/>
              <a:ext cx="1017641" cy="523220"/>
            </a:xfrm>
            <a:prstGeom prst="rect">
              <a:avLst/>
            </a:prstGeom>
            <a:noFill/>
          </p:spPr>
          <p:txBody>
            <a:bodyPr wrap="square" rtlCol="0">
              <a:spAutoFit/>
            </a:bodyPr>
            <a:lstStyle/>
            <a:p>
              <a:r>
                <a:rPr lang="en-AU" sz="2800" b="1">
                  <a:solidFill>
                    <a:srgbClr val="5C2C84"/>
                  </a:solidFill>
                  <a:latin typeface="Open Sans" panose="020B0606030504020204" pitchFamily="34" charset="0"/>
                  <a:ea typeface="Open Sans" panose="020B0606030504020204" pitchFamily="34" charset="0"/>
                  <a:cs typeface="Open Sans" panose="020B0606030504020204" pitchFamily="34" charset="0"/>
                </a:rPr>
                <a:t>1.3×</a:t>
              </a:r>
              <a:endParaRPr lang="en-AU" sz="1300" b="1">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5" name="TextBox 44">
              <a:extLst>
                <a:ext uri="{FF2B5EF4-FFF2-40B4-BE49-F238E27FC236}">
                  <a16:creationId xmlns:a16="http://schemas.microsoft.com/office/drawing/2014/main" id="{A11D4BB1-D165-987E-2785-F3755FBC303D}"/>
                </a:ext>
              </a:extLst>
            </p:cNvPr>
            <p:cNvSpPr txBox="1"/>
            <p:nvPr/>
          </p:nvSpPr>
          <p:spPr>
            <a:xfrm>
              <a:off x="13015918" y="8450595"/>
              <a:ext cx="1017641" cy="523220"/>
            </a:xfrm>
            <a:prstGeom prst="rect">
              <a:avLst/>
            </a:prstGeom>
            <a:noFill/>
          </p:spPr>
          <p:txBody>
            <a:bodyPr wrap="square" rtlCol="0">
              <a:spAutoFit/>
            </a:bodyPr>
            <a:lstStyle/>
            <a:p>
              <a:r>
                <a:rPr lang="en-AU" sz="2800" b="1">
                  <a:solidFill>
                    <a:srgbClr val="5C2C84"/>
                  </a:solidFill>
                  <a:latin typeface="Open Sans" panose="020B0606030504020204" pitchFamily="34" charset="0"/>
                  <a:ea typeface="Open Sans" panose="020B0606030504020204" pitchFamily="34" charset="0"/>
                  <a:cs typeface="Open Sans" panose="020B0606030504020204" pitchFamily="34" charset="0"/>
                </a:rPr>
                <a:t>1.3×</a:t>
              </a:r>
              <a:endParaRPr lang="en-AU" sz="1300" b="1">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TextBox 45">
              <a:extLst>
                <a:ext uri="{FF2B5EF4-FFF2-40B4-BE49-F238E27FC236}">
                  <a16:creationId xmlns:a16="http://schemas.microsoft.com/office/drawing/2014/main" id="{DC4A1EB9-1CA2-7320-6B21-5BF1CC62B378}"/>
                </a:ext>
              </a:extLst>
            </p:cNvPr>
            <p:cNvSpPr txBox="1"/>
            <p:nvPr/>
          </p:nvSpPr>
          <p:spPr>
            <a:xfrm>
              <a:off x="13015918" y="9326669"/>
              <a:ext cx="1017641" cy="523220"/>
            </a:xfrm>
            <a:prstGeom prst="rect">
              <a:avLst/>
            </a:prstGeom>
            <a:noFill/>
          </p:spPr>
          <p:txBody>
            <a:bodyPr wrap="square" rtlCol="0">
              <a:spAutoFit/>
            </a:bodyPr>
            <a:lstStyle/>
            <a:p>
              <a:r>
                <a:rPr lang="en-AU" sz="2800" b="1">
                  <a:solidFill>
                    <a:srgbClr val="5C2C84"/>
                  </a:solidFill>
                  <a:latin typeface="Open Sans" panose="020B0606030504020204" pitchFamily="34" charset="0"/>
                  <a:ea typeface="Open Sans" panose="020B0606030504020204" pitchFamily="34" charset="0"/>
                  <a:cs typeface="Open Sans" panose="020B0606030504020204" pitchFamily="34" charset="0"/>
                </a:rPr>
                <a:t>1.2×</a:t>
              </a:r>
              <a:endParaRPr lang="en-AU" sz="1300" b="1">
                <a:solidFill>
                  <a:srgbClr val="5C2C84"/>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47" name="Straight Connector 46">
              <a:extLst>
                <a:ext uri="{FF2B5EF4-FFF2-40B4-BE49-F238E27FC236}">
                  <a16:creationId xmlns:a16="http://schemas.microsoft.com/office/drawing/2014/main" id="{EE1CD907-293D-A4D8-3DA7-F3BECC30AFF9}"/>
                </a:ext>
              </a:extLst>
            </p:cNvPr>
            <p:cNvCxnSpPr>
              <a:cxnSpLocks/>
            </p:cNvCxnSpPr>
            <p:nvPr/>
          </p:nvCxnSpPr>
          <p:spPr>
            <a:xfrm rot="5400000">
              <a:off x="14716370" y="6701089"/>
              <a:ext cx="0" cy="3240000"/>
            </a:xfrm>
            <a:prstGeom prst="line">
              <a:avLst/>
            </a:prstGeom>
            <a:ln w="19050">
              <a:solidFill>
                <a:srgbClr val="5C2C84"/>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C5EB863-377D-14BF-4F1D-64E00A4BA692}"/>
                </a:ext>
              </a:extLst>
            </p:cNvPr>
            <p:cNvCxnSpPr>
              <a:cxnSpLocks/>
            </p:cNvCxnSpPr>
            <p:nvPr/>
          </p:nvCxnSpPr>
          <p:spPr>
            <a:xfrm rot="5400000">
              <a:off x="14716370" y="7497448"/>
              <a:ext cx="0" cy="3240000"/>
            </a:xfrm>
            <a:prstGeom prst="line">
              <a:avLst/>
            </a:prstGeom>
            <a:ln w="19050">
              <a:solidFill>
                <a:srgbClr val="5C2C84"/>
              </a:solidFill>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F4969D0D-C5EE-719F-F888-164429879415}"/>
              </a:ext>
            </a:extLst>
          </p:cNvPr>
          <p:cNvGrpSpPr/>
          <p:nvPr/>
        </p:nvGrpSpPr>
        <p:grpSpPr>
          <a:xfrm>
            <a:off x="2589732" y="2005397"/>
            <a:ext cx="7360532" cy="3945600"/>
            <a:chOff x="2558384" y="2127183"/>
            <a:chExt cx="7360532" cy="3945600"/>
          </a:xfrm>
        </p:grpSpPr>
        <p:sp>
          <p:nvSpPr>
            <p:cNvPr id="4" name="Rectangle: Rounded Corners 3">
              <a:extLst>
                <a:ext uri="{FF2B5EF4-FFF2-40B4-BE49-F238E27FC236}">
                  <a16:creationId xmlns:a16="http://schemas.microsoft.com/office/drawing/2014/main" id="{EBCB4FD4-1188-3BDB-068D-D67BAA1A57C2}"/>
                </a:ext>
              </a:extLst>
            </p:cNvPr>
            <p:cNvSpPr/>
            <p:nvPr/>
          </p:nvSpPr>
          <p:spPr>
            <a:xfrm>
              <a:off x="2558384" y="2127183"/>
              <a:ext cx="7360532"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EFB06B52-2F98-ED61-9D37-2228FAA43AFD}"/>
                </a:ext>
              </a:extLst>
            </p:cNvPr>
            <p:cNvSpPr txBox="1"/>
            <p:nvPr/>
          </p:nvSpPr>
          <p:spPr>
            <a:xfrm>
              <a:off x="2696705" y="2720563"/>
              <a:ext cx="3208150" cy="2923877"/>
            </a:xfrm>
            <a:prstGeom prst="rect">
              <a:avLst/>
            </a:prstGeom>
            <a:noFill/>
          </p:spPr>
          <p:txBody>
            <a:bodyPr wrap="square" rtlCol="0">
              <a:spAutoFit/>
            </a:bodyPr>
            <a:lstStyle/>
            <a:p>
              <a:pPr algn="ctr"/>
              <a:r>
                <a:rPr lang="en-AU">
                  <a:latin typeface="Open Sans" panose="020B0606030504020204" pitchFamily="34" charset="0"/>
                  <a:ea typeface="Open Sans" panose="020B0606030504020204" pitchFamily="34" charset="0"/>
                  <a:cs typeface="Open Sans" panose="020B0606030504020204" pitchFamily="34" charset="0"/>
                </a:rPr>
                <a:t>Around</a:t>
              </a:r>
            </a:p>
            <a:p>
              <a:pPr algn="ctr"/>
              <a:r>
                <a:rPr lang="en-AU" sz="6000" b="1">
                  <a:solidFill>
                    <a:srgbClr val="5C2C84"/>
                  </a:solidFill>
                  <a:latin typeface="Open Sans" panose="020B0606030504020204" pitchFamily="34" charset="0"/>
                  <a:ea typeface="Open Sans" panose="020B0606030504020204" pitchFamily="34" charset="0"/>
                  <a:cs typeface="Open Sans" panose="020B0606030504020204" pitchFamily="34" charset="0"/>
                </a:rPr>
                <a:t>23,300</a:t>
              </a:r>
            </a:p>
            <a:p>
              <a:pPr algn="ctr"/>
              <a:r>
                <a:rPr lang="en-AU" sz="280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p>
            <a:p>
              <a:pPr algn="ctr"/>
              <a:r>
                <a:rPr lang="en-AU">
                  <a:latin typeface="Open Sans" panose="020B0606030504020204" pitchFamily="34" charset="0"/>
                  <a:ea typeface="Open Sans" panose="020B0606030504020204" pitchFamily="34" charset="0"/>
                  <a:cs typeface="Open Sans" panose="020B0606030504020204" pitchFamily="34" charset="0"/>
                </a:rPr>
                <a:t> </a:t>
              </a:r>
            </a:p>
            <a:p>
              <a:pPr algn="ctr"/>
              <a:r>
                <a:rPr lang="en-AU">
                  <a:latin typeface="Open Sans" panose="020B0606030504020204" pitchFamily="34" charset="0"/>
                  <a:ea typeface="Open Sans" panose="020B0606030504020204" pitchFamily="34" charset="0"/>
                  <a:cs typeface="Open Sans" panose="020B0606030504020204" pitchFamily="34" charset="0"/>
                </a:rPr>
                <a:t>of Stolen Generations</a:t>
              </a:r>
              <a:br>
                <a:rPr lang="en-AU">
                  <a:latin typeface="Open Sans" panose="020B0606030504020204" pitchFamily="34" charset="0"/>
                  <a:ea typeface="Open Sans" panose="020B0606030504020204" pitchFamily="34" charset="0"/>
                  <a:cs typeface="Open Sans" panose="020B0606030504020204" pitchFamily="34" charset="0"/>
                </a:rPr>
              </a:br>
              <a:r>
                <a:rPr lang="en-AU">
                  <a:latin typeface="Open Sans" panose="020B0606030504020204" pitchFamily="34" charset="0"/>
                  <a:ea typeface="Open Sans" panose="020B0606030504020204" pitchFamily="34" charset="0"/>
                  <a:cs typeface="Open Sans" panose="020B0606030504020204" pitchFamily="34" charset="0"/>
                </a:rPr>
                <a:t>aged 50 and over live in Australia</a:t>
              </a:r>
            </a:p>
          </p:txBody>
        </p:sp>
        <p:cxnSp>
          <p:nvCxnSpPr>
            <p:cNvPr id="14" name="Straight Connector 13">
              <a:extLst>
                <a:ext uri="{FF2B5EF4-FFF2-40B4-BE49-F238E27FC236}">
                  <a16:creationId xmlns:a16="http://schemas.microsoft.com/office/drawing/2014/main" id="{F9EB781B-5FD3-43F6-1420-800AC2803E7B}"/>
                </a:ext>
              </a:extLst>
            </p:cNvPr>
            <p:cNvCxnSpPr/>
            <p:nvPr/>
          </p:nvCxnSpPr>
          <p:spPr>
            <a:xfrm>
              <a:off x="6073540" y="2473693"/>
              <a:ext cx="0" cy="3291840"/>
            </a:xfrm>
            <a:prstGeom prst="line">
              <a:avLst/>
            </a:prstGeom>
            <a:ln w="19050">
              <a:solidFill>
                <a:srgbClr val="5C2C84"/>
              </a:solidFill>
            </a:ln>
          </p:spPr>
          <p:style>
            <a:lnRef idx="1">
              <a:schemeClr val="accent1"/>
            </a:lnRef>
            <a:fillRef idx="0">
              <a:schemeClr val="accent1"/>
            </a:fillRef>
            <a:effectRef idx="0">
              <a:schemeClr val="accent1"/>
            </a:effectRef>
            <a:fontRef idx="minor">
              <a:schemeClr val="tx1"/>
            </a:fontRef>
          </p:style>
        </p:cxnSp>
        <p:pic>
          <p:nvPicPr>
            <p:cNvPr id="50" name="Picture 49">
              <a:extLst>
                <a:ext uri="{FF2B5EF4-FFF2-40B4-BE49-F238E27FC236}">
                  <a16:creationId xmlns:a16="http://schemas.microsoft.com/office/drawing/2014/main" id="{C72EFE3D-4D50-BA30-204B-5F73E685BDAB}"/>
                </a:ext>
              </a:extLst>
            </p:cNvPr>
            <p:cNvPicPr>
              <a:picLocks noChangeAspect="1"/>
            </p:cNvPicPr>
            <p:nvPr/>
          </p:nvPicPr>
          <p:blipFill>
            <a:blip r:embed="rId5"/>
            <a:stretch>
              <a:fillRect/>
            </a:stretch>
          </p:blipFill>
          <p:spPr>
            <a:xfrm>
              <a:off x="6272769" y="2424528"/>
              <a:ext cx="3448712" cy="2842416"/>
            </a:xfrm>
            <a:prstGeom prst="rect">
              <a:avLst/>
            </a:prstGeom>
          </p:spPr>
        </p:pic>
        <p:sp>
          <p:nvSpPr>
            <p:cNvPr id="53" name="TextBox 52">
              <a:extLst>
                <a:ext uri="{FF2B5EF4-FFF2-40B4-BE49-F238E27FC236}">
                  <a16:creationId xmlns:a16="http://schemas.microsoft.com/office/drawing/2014/main" id="{2F85E673-5318-EB07-9F65-CFB6556CC38F}"/>
                </a:ext>
              </a:extLst>
            </p:cNvPr>
            <p:cNvSpPr txBox="1"/>
            <p:nvPr/>
          </p:nvSpPr>
          <p:spPr>
            <a:xfrm>
              <a:off x="6134616" y="5362463"/>
              <a:ext cx="3678305" cy="492443"/>
            </a:xfrm>
            <a:prstGeom prst="rect">
              <a:avLst/>
            </a:prstGeom>
            <a:noFill/>
          </p:spPr>
          <p:txBody>
            <a:bodyPr wrap="square" rtlCol="0">
              <a:spAutoFit/>
            </a:bodyPr>
            <a:lstStyle/>
            <a:p>
              <a:pPr algn="ctr"/>
              <a:r>
                <a:rPr lang="en-AU" sz="1250">
                  <a:latin typeface="Open Sans" panose="020B0606030504020204" pitchFamily="34" charset="0"/>
                  <a:ea typeface="Open Sans" panose="020B0606030504020204" pitchFamily="34" charset="0"/>
                  <a:cs typeface="Open Sans" panose="020B0606030504020204" pitchFamily="34" charset="0"/>
                </a:rPr>
                <a:t>Around three-quarters (74%) of </a:t>
              </a:r>
              <a:r>
                <a:rPr lang="en-AU" sz="1250" b="1">
                  <a:solidFill>
                    <a:srgbClr val="5C2C84"/>
                  </a:solidFill>
                  <a:latin typeface="Open Sans" panose="020B0606030504020204" pitchFamily="34" charset="0"/>
                  <a:ea typeface="Open Sans" panose="020B0606030504020204" pitchFamily="34" charset="0"/>
                  <a:cs typeface="Open Sans" panose="020B0606030504020204" pitchFamily="34" charset="0"/>
                </a:rPr>
                <a:t>survivors</a:t>
              </a:r>
              <a:br>
                <a:rPr lang="en-AU" sz="1250">
                  <a:latin typeface="Open Sans" panose="020B0606030504020204" pitchFamily="34" charset="0"/>
                  <a:ea typeface="Open Sans" panose="020B0606030504020204" pitchFamily="34" charset="0"/>
                  <a:cs typeface="Open Sans" panose="020B0606030504020204" pitchFamily="34" charset="0"/>
                </a:rPr>
              </a:br>
              <a:r>
                <a:rPr lang="en-AU" sz="1250">
                  <a:latin typeface="Open Sans" panose="020B0606030504020204" pitchFamily="34" charset="0"/>
                  <a:ea typeface="Open Sans" panose="020B0606030504020204" pitchFamily="34" charset="0"/>
                  <a:cs typeface="Open Sans" panose="020B0606030504020204" pitchFamily="34" charset="0"/>
                </a:rPr>
                <a:t>live in either NSW/ACT, Qld or WA</a:t>
              </a:r>
            </a:p>
          </p:txBody>
        </p:sp>
      </p:grpSp>
      <p:grpSp>
        <p:nvGrpSpPr>
          <p:cNvPr id="58" name="Group 57">
            <a:extLst>
              <a:ext uri="{FF2B5EF4-FFF2-40B4-BE49-F238E27FC236}">
                <a16:creationId xmlns:a16="http://schemas.microsoft.com/office/drawing/2014/main" id="{0804C36C-35F9-45C3-DE52-C804517648DD}"/>
              </a:ext>
            </a:extLst>
          </p:cNvPr>
          <p:cNvGrpSpPr/>
          <p:nvPr/>
        </p:nvGrpSpPr>
        <p:grpSpPr>
          <a:xfrm>
            <a:off x="10185185" y="2005397"/>
            <a:ext cx="7360532" cy="3945600"/>
            <a:chOff x="10181962" y="2123662"/>
            <a:chExt cx="7360532" cy="3945600"/>
          </a:xfrm>
        </p:grpSpPr>
        <p:sp>
          <p:nvSpPr>
            <p:cNvPr id="16" name="Rectangle: Rounded Corners 15">
              <a:extLst>
                <a:ext uri="{FF2B5EF4-FFF2-40B4-BE49-F238E27FC236}">
                  <a16:creationId xmlns:a16="http://schemas.microsoft.com/office/drawing/2014/main" id="{4361112F-BBCD-DC84-0D0F-60590E1D74C8}"/>
                </a:ext>
              </a:extLst>
            </p:cNvPr>
            <p:cNvSpPr/>
            <p:nvPr/>
          </p:nvSpPr>
          <p:spPr>
            <a:xfrm>
              <a:off x="10181962" y="2123662"/>
              <a:ext cx="7360532" cy="3945600"/>
            </a:xfrm>
            <a:prstGeom prst="roundRect">
              <a:avLst>
                <a:gd name="adj" fmla="val 4521"/>
              </a:avLst>
            </a:prstGeom>
            <a:solidFill>
              <a:schemeClr val="bg1"/>
            </a:solidFill>
            <a:ln>
              <a:noFill/>
            </a:ln>
            <a:effectLst>
              <a:outerShdw blurRad="63500" sx="102000" sy="102000" algn="ctr" rotWithShape="0">
                <a:prstClr val="black">
                  <a:alpha val="1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8">
              <a:extLst>
                <a:ext uri="{FF2B5EF4-FFF2-40B4-BE49-F238E27FC236}">
                  <a16:creationId xmlns:a16="http://schemas.microsoft.com/office/drawing/2014/main" id="{3D3E984F-58E8-E2C3-90F7-874494FA09EF}"/>
                </a:ext>
              </a:extLst>
            </p:cNvPr>
            <p:cNvSpPr txBox="1"/>
            <p:nvPr/>
          </p:nvSpPr>
          <p:spPr>
            <a:xfrm>
              <a:off x="10202277" y="2720563"/>
              <a:ext cx="3494842" cy="2923877"/>
            </a:xfrm>
            <a:prstGeom prst="rect">
              <a:avLst/>
            </a:prstGeom>
            <a:noFill/>
          </p:spPr>
          <p:txBody>
            <a:bodyPr wrap="square" rtlCol="0">
              <a:spAutoFit/>
            </a:bodyPr>
            <a:lstStyle/>
            <a:p>
              <a:pPr algn="ctr"/>
              <a:r>
                <a:rPr lang="en-AU">
                  <a:latin typeface="Open Sans" panose="020B0606030504020204" pitchFamily="34" charset="0"/>
                  <a:ea typeface="Open Sans" panose="020B0606030504020204" pitchFamily="34" charset="0"/>
                  <a:cs typeface="Open Sans" panose="020B0606030504020204" pitchFamily="34" charset="0"/>
                </a:rPr>
                <a:t>Around</a:t>
              </a:r>
            </a:p>
            <a:p>
              <a:pPr algn="ctr"/>
              <a:r>
                <a:rPr lang="en-AU" sz="6000" b="1">
                  <a:solidFill>
                    <a:srgbClr val="5C2C84"/>
                  </a:solidFill>
                  <a:latin typeface="Open Sans" panose="020B0606030504020204" pitchFamily="34" charset="0"/>
                  <a:ea typeface="Open Sans" panose="020B0606030504020204" pitchFamily="34" charset="0"/>
                  <a:cs typeface="Open Sans" panose="020B0606030504020204" pitchFamily="34" charset="0"/>
                </a:rPr>
                <a:t>200,000</a:t>
              </a:r>
            </a:p>
            <a:p>
              <a:pPr algn="ctr"/>
              <a:r>
                <a:rPr lang="en-AU" sz="280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p>
            <a:p>
              <a:pPr algn="ctr"/>
              <a:r>
                <a:rPr lang="en-AU">
                  <a:latin typeface="Open Sans" panose="020B0606030504020204" pitchFamily="34" charset="0"/>
                  <a:ea typeface="Open Sans" panose="020B0606030504020204" pitchFamily="34" charset="0"/>
                  <a:cs typeface="Open Sans" panose="020B0606030504020204" pitchFamily="34" charset="0"/>
                </a:rPr>
                <a:t> </a:t>
              </a:r>
            </a:p>
            <a:p>
              <a:pPr algn="ctr"/>
              <a:r>
                <a:rPr lang="en-AU">
                  <a:latin typeface="Open Sans" panose="020B0606030504020204" pitchFamily="34" charset="0"/>
                  <a:ea typeface="Open Sans" panose="020B0606030504020204" pitchFamily="34" charset="0"/>
                  <a:cs typeface="Open Sans" panose="020B0606030504020204" pitchFamily="34" charset="0"/>
                </a:rPr>
                <a:t>of Stolen Generations</a:t>
              </a:r>
              <a:br>
                <a:rPr lang="en-AU">
                  <a:latin typeface="Open Sans" panose="020B0606030504020204" pitchFamily="34" charset="0"/>
                  <a:ea typeface="Open Sans" panose="020B0606030504020204" pitchFamily="34" charset="0"/>
                  <a:cs typeface="Open Sans" panose="020B0606030504020204" pitchFamily="34" charset="0"/>
                </a:rPr>
              </a:br>
              <a:r>
                <a:rPr lang="en-AU">
                  <a:latin typeface="Open Sans" panose="020B0606030504020204" pitchFamily="34" charset="0"/>
                  <a:ea typeface="Open Sans" panose="020B0606030504020204" pitchFamily="34" charset="0"/>
                  <a:cs typeface="Open Sans" panose="020B0606030504020204" pitchFamily="34" charset="0"/>
                </a:rPr>
                <a:t>aged 18 and over live in Australia</a:t>
              </a:r>
            </a:p>
          </p:txBody>
        </p:sp>
        <p:cxnSp>
          <p:nvCxnSpPr>
            <p:cNvPr id="21" name="Straight Connector 20">
              <a:extLst>
                <a:ext uri="{FF2B5EF4-FFF2-40B4-BE49-F238E27FC236}">
                  <a16:creationId xmlns:a16="http://schemas.microsoft.com/office/drawing/2014/main" id="{CD7D0A9B-C959-4322-EEAC-A8BD660C652A}"/>
                </a:ext>
              </a:extLst>
            </p:cNvPr>
            <p:cNvCxnSpPr/>
            <p:nvPr/>
          </p:nvCxnSpPr>
          <p:spPr>
            <a:xfrm>
              <a:off x="13697118" y="2470172"/>
              <a:ext cx="0" cy="3291840"/>
            </a:xfrm>
            <a:prstGeom prst="line">
              <a:avLst/>
            </a:prstGeom>
            <a:ln w="19050">
              <a:solidFill>
                <a:srgbClr val="5C2C84"/>
              </a:solidFill>
            </a:ln>
          </p:spPr>
          <p:style>
            <a:lnRef idx="1">
              <a:schemeClr val="accent1"/>
            </a:lnRef>
            <a:fillRef idx="0">
              <a:schemeClr val="accent1"/>
            </a:fillRef>
            <a:effectRef idx="0">
              <a:schemeClr val="accent1"/>
            </a:effectRef>
            <a:fontRef idx="minor">
              <a:schemeClr val="tx1"/>
            </a:fontRef>
          </p:style>
        </p:cxnSp>
        <p:pic>
          <p:nvPicPr>
            <p:cNvPr id="52" name="Picture 51">
              <a:extLst>
                <a:ext uri="{FF2B5EF4-FFF2-40B4-BE49-F238E27FC236}">
                  <a16:creationId xmlns:a16="http://schemas.microsoft.com/office/drawing/2014/main" id="{0399AAEE-D3DC-A738-E7D3-A9586DA6FCAF}"/>
                </a:ext>
              </a:extLst>
            </p:cNvPr>
            <p:cNvPicPr>
              <a:picLocks noChangeAspect="1"/>
            </p:cNvPicPr>
            <p:nvPr/>
          </p:nvPicPr>
          <p:blipFill>
            <a:blip r:embed="rId6"/>
            <a:stretch>
              <a:fillRect/>
            </a:stretch>
          </p:blipFill>
          <p:spPr>
            <a:xfrm>
              <a:off x="13822718" y="2410932"/>
              <a:ext cx="3577838" cy="2812559"/>
            </a:xfrm>
            <a:prstGeom prst="rect">
              <a:avLst/>
            </a:prstGeom>
          </p:spPr>
        </p:pic>
        <p:sp>
          <p:nvSpPr>
            <p:cNvPr id="54" name="TextBox 53">
              <a:extLst>
                <a:ext uri="{FF2B5EF4-FFF2-40B4-BE49-F238E27FC236}">
                  <a16:creationId xmlns:a16="http://schemas.microsoft.com/office/drawing/2014/main" id="{ADFFF523-BCB5-DADF-24C7-1C96A114D5EB}"/>
                </a:ext>
              </a:extLst>
            </p:cNvPr>
            <p:cNvSpPr txBox="1"/>
            <p:nvPr/>
          </p:nvSpPr>
          <p:spPr>
            <a:xfrm>
              <a:off x="13765666" y="5362463"/>
              <a:ext cx="3678305" cy="492443"/>
            </a:xfrm>
            <a:prstGeom prst="rect">
              <a:avLst/>
            </a:prstGeom>
            <a:noFill/>
          </p:spPr>
          <p:txBody>
            <a:bodyPr wrap="square" rtlCol="0">
              <a:spAutoFit/>
            </a:bodyPr>
            <a:lstStyle/>
            <a:p>
              <a:pPr algn="ctr"/>
              <a:r>
                <a:rPr lang="en-AU" sz="1250">
                  <a:latin typeface="Open Sans" panose="020B0606030504020204" pitchFamily="34" charset="0"/>
                  <a:ea typeface="Open Sans" panose="020B0606030504020204" pitchFamily="34" charset="0"/>
                  <a:cs typeface="Open Sans" panose="020B0606030504020204" pitchFamily="34" charset="0"/>
                </a:rPr>
                <a:t>Around three-quarters (76%) of </a:t>
              </a:r>
              <a:r>
                <a:rPr lang="en-AU" sz="1250" b="1">
                  <a:solidFill>
                    <a:srgbClr val="5C2C84"/>
                  </a:solidFill>
                  <a:latin typeface="Open Sans" panose="020B0606030504020204" pitchFamily="34" charset="0"/>
                  <a:ea typeface="Open Sans" panose="020B0606030504020204" pitchFamily="34" charset="0"/>
                  <a:cs typeface="Open Sans" panose="020B0606030504020204" pitchFamily="34" charset="0"/>
                </a:rPr>
                <a:t>descendants</a:t>
              </a:r>
              <a:br>
                <a:rPr lang="en-AU" sz="1250">
                  <a:latin typeface="Open Sans" panose="020B0606030504020204" pitchFamily="34" charset="0"/>
                  <a:ea typeface="Open Sans" panose="020B0606030504020204" pitchFamily="34" charset="0"/>
                  <a:cs typeface="Open Sans" panose="020B0606030504020204" pitchFamily="34" charset="0"/>
                </a:rPr>
              </a:br>
              <a:r>
                <a:rPr lang="en-AU" sz="1250">
                  <a:latin typeface="Open Sans" panose="020B0606030504020204" pitchFamily="34" charset="0"/>
                  <a:ea typeface="Open Sans" panose="020B0606030504020204" pitchFamily="34" charset="0"/>
                  <a:cs typeface="Open Sans" panose="020B0606030504020204" pitchFamily="34" charset="0"/>
                </a:rPr>
                <a:t>live in either NSW/ACT, Qld or WA</a:t>
              </a:r>
            </a:p>
          </p:txBody>
        </p:sp>
      </p:grpSp>
    </p:spTree>
    <p:extLst>
      <p:ext uri="{BB962C8B-B14F-4D97-AF65-F5344CB8AC3E}">
        <p14:creationId xmlns:p14="http://schemas.microsoft.com/office/powerpoint/2010/main" val="37025910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Am58je0z"/>
  <p:tag name="ARTICULATE_DESIGN_ID_2_CUSTOM DESIGN" val="9PpQqpI8"/>
  <p:tag name="ARTICULATE_DESIGN_ID_AIHW BLUE COVER" val="WdaHJsJ0"/>
  <p:tag name="ARTICULATE_DESIGN_ID_AIHW GREEN COVER" val="ro0iLAo1"/>
  <p:tag name="ARTICULATE_DESIGN_ID_AIHW PURPLE COVER" val="neXzw9ZX"/>
  <p:tag name="ARTICULATE_DESIGN_ID_AIHW PURPLE TITLE" val="wl808OrC"/>
  <p:tag name="ARTICULATE_DESIGN_ID_AIHW RED COVER" val="bVHupY9N"/>
  <p:tag name="ARTICULATE_DESIGN_ID_CUSTOM DESIGN" val="8TjVBBCT"/>
  <p:tag name="ARTICULATE_DESIGN_ID_OFFICE THEME" val="2IZ8vzfP"/>
  <p:tag name="ARTICULATE_PROJECT_OPEN" val="0"/>
  <p:tag name="ARTICULATE_SLIDE_COUNT" val="1"/>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Purple + THF">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porate powerpoint design Template.potx  -  Read-Only" id="{53FB9CE1-819E-48E4-A5E2-4C4F22503D5C}" vid="{4720720D-BACF-412C-8BBA-E77D25B41B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Year xmlns="d6c9949e-8373-41bf-9811-d8596e13a73a">
      <Value>2025</Value>
      <Value>2026</Value>
    </Year>
    <Notes xmlns="d6c9949e-8373-41bf-9811-d8596e13a73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3D75261D5B1E45B468458CEBD05BD9" ma:contentTypeVersion="28" ma:contentTypeDescription="Create a new document." ma:contentTypeScope="" ma:versionID="2537d51e07b68777dc3d24ba39045384">
  <xsd:schema xmlns:xsd="http://www.w3.org/2001/XMLSchema" xmlns:xs="http://www.w3.org/2001/XMLSchema" xmlns:p="http://schemas.microsoft.com/office/2006/metadata/properties" xmlns:ns2="511955f7-5506-468d-8cf5-2b027053c18c" xmlns:ns3="5bf2bf1d-f6d5-4a52-bcca-96374cc69aa2" targetNamespace="http://schemas.microsoft.com/office/2006/metadata/properties" ma:root="true" ma:fieldsID="bcbaabf777788a71eaf36d31580d30a4" ns2:_="" ns3:_="">
    <xsd:import namespace="511955f7-5506-468d-8cf5-2b027053c18c"/>
    <xsd:import namespace="5bf2bf1d-f6d5-4a52-bcca-96374cc69aa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LengthInSeconds" minOccurs="0"/>
                <xsd:element ref="ns2:Thumbnail" minOccurs="0"/>
                <xsd:element ref="ns2:lcf76f155ced4ddcb4097134ff3c332f" minOccurs="0"/>
                <xsd:element ref="ns3:TaxCatchAll" minOccurs="0"/>
                <xsd:element ref="ns2:MediaServiceObjectDetectorVersions" minOccurs="0"/>
                <xsd:element ref="ns2:where" minOccurs="0"/>
                <xsd:element ref="ns2:7eac3f86-db26-4c5c-922b-4786d0203093CountryOrRegion" minOccurs="0"/>
                <xsd:element ref="ns2:7eac3f86-db26-4c5c-922b-4786d0203093State" minOccurs="0"/>
                <xsd:element ref="ns2:7eac3f86-db26-4c5c-922b-4786d0203093City" minOccurs="0"/>
                <xsd:element ref="ns2:7eac3f86-db26-4c5c-922b-4786d0203093PostalCode" minOccurs="0"/>
                <xsd:element ref="ns2:7eac3f86-db26-4c5c-922b-4786d0203093Street" minOccurs="0"/>
                <xsd:element ref="ns2:7eac3f86-db26-4c5c-922b-4786d0203093GeoLoc" minOccurs="0"/>
                <xsd:element ref="ns2:7eac3f86-db26-4c5c-922b-4786d0203093DispNam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1955f7-5506-468d-8cf5-2b027053c1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Thumbnail" ma:index="21" nillable="true" ma:displayName="Thumbnail" ma:format="Thumbnail" ma:internalName="Thumbnail">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where" ma:index="26" nillable="true" ma:displayName="where" ma:format="Dropdown" ma:internalName="where">
      <xsd:simpleType>
        <xsd:restriction base="dms:Unknown"/>
      </xsd:simpleType>
    </xsd:element>
    <xsd:element name="7eac3f86-db26-4c5c-922b-4786d0203093CountryOrRegion" ma:index="27" nillable="true" ma:displayName="where: Country/Region" ma:internalName="CountryOrRegion" ma:readOnly="true">
      <xsd:simpleType>
        <xsd:restriction base="dms:Text"/>
      </xsd:simpleType>
    </xsd:element>
    <xsd:element name="7eac3f86-db26-4c5c-922b-4786d0203093State" ma:index="28" nillable="true" ma:displayName="where: State" ma:internalName="State" ma:readOnly="true">
      <xsd:simpleType>
        <xsd:restriction base="dms:Text"/>
      </xsd:simpleType>
    </xsd:element>
    <xsd:element name="7eac3f86-db26-4c5c-922b-4786d0203093City" ma:index="29" nillable="true" ma:displayName="where: City" ma:internalName="City" ma:readOnly="true">
      <xsd:simpleType>
        <xsd:restriction base="dms:Text"/>
      </xsd:simpleType>
    </xsd:element>
    <xsd:element name="7eac3f86-db26-4c5c-922b-4786d0203093PostalCode" ma:index="30" nillable="true" ma:displayName="where: Postal Code" ma:internalName="PostalCode" ma:readOnly="true">
      <xsd:simpleType>
        <xsd:restriction base="dms:Text"/>
      </xsd:simpleType>
    </xsd:element>
    <xsd:element name="7eac3f86-db26-4c5c-922b-4786d0203093Street" ma:index="31" nillable="true" ma:displayName="where: Street" ma:internalName="Street" ma:readOnly="true">
      <xsd:simpleType>
        <xsd:restriction base="dms:Text"/>
      </xsd:simpleType>
    </xsd:element>
    <xsd:element name="7eac3f86-db26-4c5c-922b-4786d0203093GeoLoc" ma:index="32" nillable="true" ma:displayName="where: Coordinates" ma:internalName="GeoLoc" ma:readOnly="true">
      <xsd:simpleType>
        <xsd:restriction base="dms:Unknown"/>
      </xsd:simpleType>
    </xsd:element>
    <xsd:element name="7eac3f86-db26-4c5c-922b-4786d0203093DispName" ma:index="33" nillable="true" ma:displayName="where: Name" ma:internalName="DispName" ma:readOnly="true">
      <xsd:simpleType>
        <xsd:restriction base="dms:Text"/>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MediaServiceBillingMetadata" ma:index="3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f2bf1d-f6d5-4a52-bcca-96374cc69aa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fc64be21-16a7-40df-84e8-f04c44cb8cd8}" ma:internalName="TaxCatchAll" ma:showField="CatchAllData" ma:web="5bf2bf1d-f6d5-4a52-bcca-96374cc69a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597145-99F4-46B8-A879-88447F5183D1}">
  <ds:schemaRefs>
    <ds:schemaRef ds:uri="9f472249-2c0a-4606-8b17-e6612810f9aa"/>
    <ds:schemaRef ds:uri="d6c9949e-8373-41bf-9811-d8596e13a73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3CA7C18-D6EC-438E-8952-52D7AEFE30ED}">
  <ds:schemaRefs>
    <ds:schemaRef ds:uri="http://schemas.microsoft.com/sharepoint/v3/contenttype/forms"/>
  </ds:schemaRefs>
</ds:datastoreItem>
</file>

<file path=customXml/itemProps3.xml><?xml version="1.0" encoding="utf-8"?>
<ds:datastoreItem xmlns:ds="http://schemas.openxmlformats.org/officeDocument/2006/customXml" ds:itemID="{74CBE53A-3406-4463-8256-814BC68CC7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1955f7-5506-468d-8cf5-2b027053c18c"/>
    <ds:schemaRef ds:uri="5bf2bf1d-f6d5-4a52-bcca-96374cc69a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Corporate powerpoint design template (2022)</Template>
  <TotalTime>3</TotalTime>
  <Words>2756</Words>
  <Application>Microsoft Office PowerPoint</Application>
  <PresentationFormat>Custom</PresentationFormat>
  <Paragraphs>699</Paragraphs>
  <Slides>27</Slides>
  <Notes>15</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Aptos</vt:lpstr>
      <vt:lpstr>Aptos SemiBold</vt:lpstr>
      <vt:lpstr>Arial</vt:lpstr>
      <vt:lpstr>Book Antiqua</vt:lpstr>
      <vt:lpstr>Open Sans</vt:lpstr>
      <vt:lpstr>Open Sans Semibold</vt:lpstr>
      <vt:lpstr>Purple + THF</vt:lpstr>
      <vt:lpstr>PowerPoint Presentation</vt:lpstr>
      <vt:lpstr>PowerPoint Presentation</vt:lpstr>
      <vt:lpstr>About this project</vt:lpstr>
      <vt:lpstr>Which surveys were used</vt:lpstr>
      <vt:lpstr>Populations in this analysis</vt:lpstr>
      <vt:lpstr>Survivors at a glance</vt:lpstr>
      <vt:lpstr>Descendants at a glance</vt:lpstr>
      <vt:lpstr>Why population estimates may be higher</vt:lpstr>
      <vt:lpstr>How outcomes were measured</vt:lpstr>
      <vt:lpstr>How to read the findings</vt:lpstr>
      <vt:lpstr>Survivors: overview</vt:lpstr>
      <vt:lpstr>Survivors: compared with Indigenous people not removed</vt:lpstr>
      <vt:lpstr>Survivors: compared with non-Indigenous people</vt:lpstr>
      <vt:lpstr>Descendants: overview</vt:lpstr>
      <vt:lpstr>Descendants: compared with Indigenous non-descendants</vt:lpstr>
      <vt:lpstr>Descendants: compared with non-Indigenous people</vt:lpstr>
      <vt:lpstr>Key messages</vt:lpstr>
      <vt:lpstr>Reports and resources</vt:lpstr>
      <vt:lpstr>PowerPoint Presentation</vt:lpstr>
      <vt:lpstr>New South Wales and the Australian Capital Territory</vt:lpstr>
      <vt:lpstr>Victoria</vt:lpstr>
      <vt:lpstr>Queensland</vt:lpstr>
      <vt:lpstr>Western Australia</vt:lpstr>
      <vt:lpstr>South Australia</vt:lpstr>
      <vt:lpstr>Tasmania</vt:lpstr>
      <vt:lpstr>Northern Territory</vt:lpstr>
      <vt:lpstr>Australia</vt:lpstr>
    </vt:vector>
  </TitlesOfParts>
  <Company>AIHW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Hayden Stevens</dc:creator>
  <cp:lastModifiedBy>Will Cooper</cp:lastModifiedBy>
  <cp:revision>4</cp:revision>
  <dcterms:created xsi:type="dcterms:W3CDTF">2026-03-02T04:55:37Z</dcterms:created>
  <dcterms:modified xsi:type="dcterms:W3CDTF">2026-10-07T22:36:15Z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2021-03-22T00:00:00Z</vt:filetime>
  </property>
  <property fmtid="{D5CDD505-2E9C-101B-9397-08002B2CF9AE}" pid="3" name="Creator">
    <vt:lpwstr>Adobe Illustrator CC 23.1 (Windows)</vt:lpwstr>
  </property>
  <property fmtid="{D5CDD505-2E9C-101B-9397-08002B2CF9AE}" pid="4" name="LastSaved">
    <vt:filetime>2021-03-21T00:00:00Z</vt:filetime>
  </property>
  <property fmtid="{D5CDD505-2E9C-101B-9397-08002B2CF9AE}" pid="5" name="ArticulateGUID">
    <vt:lpwstr>D05D8375-B521-4017-BB44-002AED09CB9C</vt:lpwstr>
  </property>
  <property fmtid="{D5CDD505-2E9C-101B-9397-08002B2CF9AE}" pid="6" name="ArticulatePath">
    <vt:lpwstr>Corporate powerpoint design 02</vt:lpwstr>
  </property>
  <property fmtid="{D5CDD505-2E9C-101B-9397-08002B2CF9AE}" pid="7" name="ContentTypeId">
    <vt:lpwstr>0x010100E33D75261D5B1E45B468458CEBD05BD9</vt:lpwstr>
  </property>
  <property fmtid="{D5CDD505-2E9C-101B-9397-08002B2CF9AE}" pid="8" name="TaxKeyword">
    <vt:lpwstr/>
  </property>
  <property fmtid="{D5CDD505-2E9C-101B-9397-08002B2CF9AE}" pid="9" name="TaxCatchAll">
    <vt:lpwstr/>
  </property>
  <property fmtid="{D5CDD505-2E9C-101B-9397-08002B2CF9AE}" pid="10" name="TaxKeywordTaxHTField">
    <vt:lpwstr/>
  </property>
</Properties>
</file>